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sldIdLst>
    <p:sldId id="294" r:id="rId2"/>
    <p:sldId id="295" r:id="rId3"/>
    <p:sldId id="296" r:id="rId4"/>
  </p:sldIdLst>
  <p:sldSz cx="18288000" cy="10287000"/>
  <p:notesSz cx="6858000" cy="9144000"/>
  <p:embeddedFontLst>
    <p:embeddedFont>
      <p:font typeface="Georgia" panose="02040502050405020303" pitchFamily="18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86E8"/>
    <a:srgbClr val="FFFFFF"/>
    <a:srgbClr val="1D476A"/>
    <a:srgbClr val="4F81BD"/>
    <a:srgbClr val="C9DDFB"/>
    <a:srgbClr val="F2F2F2"/>
    <a:srgbClr val="0C1D2D"/>
    <a:srgbClr val="3578AB"/>
    <a:srgbClr val="00A7F2"/>
    <a:srgbClr val="BD39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22" autoAdjust="0"/>
  </p:normalViewPr>
  <p:slideViewPr>
    <p:cSldViewPr>
      <p:cViewPr varScale="1">
        <p:scale>
          <a:sx n="48" d="100"/>
          <a:sy n="48" d="100"/>
        </p:scale>
        <p:origin x="366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7BB9C-5A4D-469E-B65B-1C4839688F48}" type="datetimeFigureOut">
              <a:rPr lang="de-DE" smtClean="0"/>
              <a:t>29.07.2025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DE900-0B3F-4045-899C-BE93DA883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66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94A95-04C5-F177-D738-B4C5EEBD2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98BE6811-13E3-50DB-7C60-4953186BAC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5ED56B4-6FC8-ED47-3C0F-2E6757D8CE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1E7D9E8-2FBA-999D-037C-D6354EC73B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1412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E9CD9D-D557-AEEF-A27A-7548B65B1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850B0B9-4F5A-56BB-EF56-66DDC96D52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8524C9F-724E-88D5-798C-03C98C9415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E629D46-37EF-CD8F-124D-2D6AEB535E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3965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20B093-465A-538A-ADD4-4BE102B9F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6864297-AA63-2438-0D06-21B445E686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B8FBDB6-836A-E0BB-891E-EA4F73A8E7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F2E2AD-CF34-31C3-7122-017750A364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6838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9DFDA-3400-EE5A-0DBF-AD8795A3EC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544BDA09-03BB-DDBA-D89D-7BC432DE0AD6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Strategy in a Nutshell Template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BAC4327E-56F7-4192-B9D3-BFDAA8A16DF5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ADE16EE0-35C9-C28A-5F4E-8303508DA1E1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  <p:sp>
        <p:nvSpPr>
          <p:cNvPr id="32" name="Shape 1">
            <a:extLst>
              <a:ext uri="{FF2B5EF4-FFF2-40B4-BE49-F238E27FC236}">
                <a16:creationId xmlns:a16="http://schemas.microsoft.com/office/drawing/2014/main" id="{CCFB0B29-4204-7A26-A592-665A2A668F65}"/>
              </a:ext>
            </a:extLst>
          </p:cNvPr>
          <p:cNvSpPr/>
          <p:nvPr/>
        </p:nvSpPr>
        <p:spPr>
          <a:xfrm>
            <a:off x="747042" y="1805194"/>
            <a:ext cx="8321329" cy="3664744"/>
          </a:xfrm>
          <a:prstGeom prst="rect">
            <a:avLst/>
          </a:prstGeom>
          <a:solidFill>
            <a:srgbClr val="FFFFFF"/>
          </a:solidFill>
          <a:ln w="28575">
            <a:solidFill>
              <a:srgbClr val="1D476A"/>
            </a:solidFill>
            <a:prstDash val="solid"/>
          </a:ln>
        </p:spPr>
      </p:sp>
      <p:pic>
        <p:nvPicPr>
          <p:cNvPr id="33" name="Image 1" descr="preencoded.png">
            <a:extLst>
              <a:ext uri="{FF2B5EF4-FFF2-40B4-BE49-F238E27FC236}">
                <a16:creationId xmlns:a16="http://schemas.microsoft.com/office/drawing/2014/main" id="{50BE6AF9-32E1-1FB6-E35F-7768C0FDE7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749" y="2098086"/>
            <a:ext cx="443804" cy="457200"/>
          </a:xfrm>
          <a:prstGeom prst="rect">
            <a:avLst/>
          </a:prstGeom>
        </p:spPr>
      </p:pic>
      <p:sp>
        <p:nvSpPr>
          <p:cNvPr id="34" name="Text 2">
            <a:extLst>
              <a:ext uri="{FF2B5EF4-FFF2-40B4-BE49-F238E27FC236}">
                <a16:creationId xmlns:a16="http://schemas.microsoft.com/office/drawing/2014/main" id="{9FBF9BD2-6FEC-A6FB-AFA8-12FA8C3C2D46}"/>
              </a:ext>
            </a:extLst>
          </p:cNvPr>
          <p:cNvSpPr/>
          <p:nvPr/>
        </p:nvSpPr>
        <p:spPr>
          <a:xfrm>
            <a:off x="1599980" y="2136187"/>
            <a:ext cx="1865687" cy="381002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476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Our Purpose</a:t>
            </a:r>
            <a:endParaRPr lang="en-US" sz="247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3">
            <a:extLst>
              <a:ext uri="{FF2B5EF4-FFF2-40B4-BE49-F238E27FC236}">
                <a16:creationId xmlns:a16="http://schemas.microsoft.com/office/drawing/2014/main" id="{BB7E170C-8B56-ADB6-29AB-E2258D30302C}"/>
              </a:ext>
            </a:extLst>
          </p:cNvPr>
          <p:cNvSpPr/>
          <p:nvPr/>
        </p:nvSpPr>
        <p:spPr>
          <a:xfrm>
            <a:off x="989749" y="2992339"/>
            <a:ext cx="7766574" cy="483209"/>
          </a:xfrm>
          <a:prstGeom prst="rect">
            <a:avLst/>
          </a:prstGeom>
          <a:noFill/>
          <a:ln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570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To enable the digital transformation that drives society forward, making it possible to innovate, create, and live sustainably</a:t>
            </a:r>
            <a:endParaRPr lang="en-US" sz="15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4">
            <a:extLst>
              <a:ext uri="{FF2B5EF4-FFF2-40B4-BE49-F238E27FC236}">
                <a16:creationId xmlns:a16="http://schemas.microsoft.com/office/drawing/2014/main" id="{B935B9C0-3251-34FF-5F45-9F6C22354DD6}"/>
              </a:ext>
            </a:extLst>
          </p:cNvPr>
          <p:cNvSpPr/>
          <p:nvPr/>
        </p:nvSpPr>
        <p:spPr>
          <a:xfrm>
            <a:off x="5595952" y="4730857"/>
            <a:ext cx="3160370" cy="429477"/>
          </a:xfrm>
          <a:prstGeom prst="rect">
            <a:avLst/>
          </a:prstGeom>
          <a:noFill/>
          <a:ln/>
        </p:spPr>
        <p:txBody>
          <a:bodyPr wrap="none" lIns="0" tIns="170180" rIns="0" bIns="0" rtlCol="0" anchor="ctr">
            <a:spAutoFit/>
          </a:bodyPr>
          <a:lstStyle/>
          <a:p>
            <a:pPr algn="r"/>
            <a:r>
              <a:rPr lang="en-US" sz="1674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A leader in the digital revolution</a:t>
            </a:r>
            <a:endParaRPr lang="en-US" sz="167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Shape 5">
            <a:extLst>
              <a:ext uri="{FF2B5EF4-FFF2-40B4-BE49-F238E27FC236}">
                <a16:creationId xmlns:a16="http://schemas.microsoft.com/office/drawing/2014/main" id="{3EF9DB48-716D-17D8-0750-2C1AF5495CCD}"/>
              </a:ext>
            </a:extLst>
          </p:cNvPr>
          <p:cNvSpPr/>
          <p:nvPr/>
        </p:nvSpPr>
        <p:spPr>
          <a:xfrm>
            <a:off x="9311078" y="1805194"/>
            <a:ext cx="8321329" cy="3664744"/>
          </a:xfrm>
          <a:prstGeom prst="rect">
            <a:avLst/>
          </a:prstGeom>
          <a:solidFill>
            <a:srgbClr val="FFFFFF"/>
          </a:solidFill>
          <a:ln w="28575">
            <a:solidFill>
              <a:srgbClr val="1D476A"/>
            </a:solidFill>
            <a:prstDash val="solid"/>
          </a:ln>
        </p:spPr>
      </p:sp>
      <p:pic>
        <p:nvPicPr>
          <p:cNvPr id="38" name="Image 2" descr="preencoded.png">
            <a:extLst>
              <a:ext uri="{FF2B5EF4-FFF2-40B4-BE49-F238E27FC236}">
                <a16:creationId xmlns:a16="http://schemas.microsoft.com/office/drawing/2014/main" id="{9F8CF324-00CC-0C2E-D4AE-5B68A009DA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88455" y="2098086"/>
            <a:ext cx="332853" cy="457200"/>
          </a:xfrm>
          <a:prstGeom prst="rect">
            <a:avLst/>
          </a:prstGeom>
        </p:spPr>
      </p:pic>
      <p:sp>
        <p:nvSpPr>
          <p:cNvPr id="39" name="Text 6">
            <a:extLst>
              <a:ext uri="{FF2B5EF4-FFF2-40B4-BE49-F238E27FC236}">
                <a16:creationId xmlns:a16="http://schemas.microsoft.com/office/drawing/2014/main" id="{84C8B556-73CB-D8C5-5CEB-63D126F830A2}"/>
              </a:ext>
            </a:extLst>
          </p:cNvPr>
          <p:cNvSpPr/>
          <p:nvPr/>
        </p:nvSpPr>
        <p:spPr>
          <a:xfrm>
            <a:off x="10087735" y="2136187"/>
            <a:ext cx="2310713" cy="381002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476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Our Foundation</a:t>
            </a:r>
            <a:endParaRPr lang="en-US" sz="247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Image 3" descr="preencoded.png">
            <a:extLst>
              <a:ext uri="{FF2B5EF4-FFF2-40B4-BE49-F238E27FC236}">
                <a16:creationId xmlns:a16="http://schemas.microsoft.com/office/drawing/2014/main" id="{CFF1343A-7EB2-A20A-8DF0-5C573D8A04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159692" y="3320395"/>
            <a:ext cx="624100" cy="857250"/>
          </a:xfrm>
          <a:prstGeom prst="rect">
            <a:avLst/>
          </a:prstGeom>
        </p:spPr>
      </p:pic>
      <p:sp>
        <p:nvSpPr>
          <p:cNvPr id="42" name="Text 7">
            <a:extLst>
              <a:ext uri="{FF2B5EF4-FFF2-40B4-BE49-F238E27FC236}">
                <a16:creationId xmlns:a16="http://schemas.microsoft.com/office/drawing/2014/main" id="{821B12F9-63FC-4CB7-E9DB-01BF60475210}"/>
              </a:ext>
            </a:extLst>
          </p:cNvPr>
          <p:cNvSpPr/>
          <p:nvPr/>
        </p:nvSpPr>
        <p:spPr>
          <a:xfrm>
            <a:off x="15131454" y="4730857"/>
            <a:ext cx="2223576" cy="429477"/>
          </a:xfrm>
          <a:prstGeom prst="rect">
            <a:avLst/>
          </a:prstGeom>
          <a:noFill/>
          <a:ln/>
        </p:spPr>
        <p:txBody>
          <a:bodyPr wrap="none" lIns="0" tIns="170180" rIns="0" bIns="0" rtlCol="0" anchor="ctr">
            <a:spAutoFit/>
          </a:bodyPr>
          <a:lstStyle/>
          <a:p>
            <a:pPr algn="r"/>
            <a:r>
              <a:rPr lang="en-US" sz="1674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Cloud-first technology</a:t>
            </a:r>
            <a:endParaRPr lang="en-US" sz="167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Shape 8">
            <a:extLst>
              <a:ext uri="{FF2B5EF4-FFF2-40B4-BE49-F238E27FC236}">
                <a16:creationId xmlns:a16="http://schemas.microsoft.com/office/drawing/2014/main" id="{32596294-8589-478D-F657-2D05E3FC2D94}"/>
              </a:ext>
            </a:extLst>
          </p:cNvPr>
          <p:cNvSpPr/>
          <p:nvPr/>
        </p:nvSpPr>
        <p:spPr>
          <a:xfrm>
            <a:off x="712371" y="5755686"/>
            <a:ext cx="8321329" cy="3664744"/>
          </a:xfrm>
          <a:prstGeom prst="rect">
            <a:avLst/>
          </a:prstGeom>
          <a:solidFill>
            <a:srgbClr val="FFFFFF"/>
          </a:solidFill>
          <a:ln w="28575">
            <a:solidFill>
              <a:srgbClr val="1D476A"/>
            </a:solidFill>
            <a:prstDash val="solid"/>
          </a:ln>
        </p:spPr>
      </p:sp>
      <p:pic>
        <p:nvPicPr>
          <p:cNvPr id="44" name="Image 4" descr="preencoded.png">
            <a:extLst>
              <a:ext uri="{FF2B5EF4-FFF2-40B4-BE49-F238E27FC236}">
                <a16:creationId xmlns:a16="http://schemas.microsoft.com/office/drawing/2014/main" id="{D3862A9E-B247-D95F-090A-0323A2FD70C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9749" y="6048580"/>
            <a:ext cx="554755" cy="457200"/>
          </a:xfrm>
          <a:prstGeom prst="rect">
            <a:avLst/>
          </a:prstGeom>
        </p:spPr>
      </p:pic>
      <p:sp>
        <p:nvSpPr>
          <p:cNvPr id="45" name="Text 9">
            <a:extLst>
              <a:ext uri="{FF2B5EF4-FFF2-40B4-BE49-F238E27FC236}">
                <a16:creationId xmlns:a16="http://schemas.microsoft.com/office/drawing/2014/main" id="{818A098D-4393-F336-A062-C5D9C9534F31}"/>
              </a:ext>
            </a:extLst>
          </p:cNvPr>
          <p:cNvSpPr/>
          <p:nvPr/>
        </p:nvSpPr>
        <p:spPr>
          <a:xfrm>
            <a:off x="1710931" y="6086679"/>
            <a:ext cx="2978252" cy="381002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476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Our Business Model</a:t>
            </a:r>
            <a:endParaRPr lang="en-US" sz="247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6" name="Image 5" descr="preencoded.png">
            <a:extLst>
              <a:ext uri="{FF2B5EF4-FFF2-40B4-BE49-F238E27FC236}">
                <a16:creationId xmlns:a16="http://schemas.microsoft.com/office/drawing/2014/main" id="{45D084F9-E175-8771-661A-9490D9CC93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89749" y="6927262"/>
            <a:ext cx="221902" cy="214312"/>
          </a:xfrm>
          <a:prstGeom prst="rect">
            <a:avLst/>
          </a:prstGeom>
        </p:spPr>
      </p:pic>
      <p:sp>
        <p:nvSpPr>
          <p:cNvPr id="47" name="Text 10">
            <a:extLst>
              <a:ext uri="{FF2B5EF4-FFF2-40B4-BE49-F238E27FC236}">
                <a16:creationId xmlns:a16="http://schemas.microsoft.com/office/drawing/2014/main" id="{803F69D5-A8FC-4C25-DC97-AFCA3D178B3F}"/>
              </a:ext>
            </a:extLst>
          </p:cNvPr>
          <p:cNvSpPr/>
          <p:nvPr/>
        </p:nvSpPr>
        <p:spPr>
          <a:xfrm>
            <a:off x="1322603" y="6913617"/>
            <a:ext cx="773350" cy="241605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570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Software</a:t>
            </a:r>
            <a:endParaRPr lang="en-US" sz="15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Image 6" descr="preencoded.png">
            <a:extLst>
              <a:ext uri="{FF2B5EF4-FFF2-40B4-BE49-F238E27FC236}">
                <a16:creationId xmlns:a16="http://schemas.microsoft.com/office/drawing/2014/main" id="{61B33D9C-4D3F-B925-0F3A-BC73794EF8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07707" y="6927262"/>
            <a:ext cx="221902" cy="214312"/>
          </a:xfrm>
          <a:prstGeom prst="rect">
            <a:avLst/>
          </a:prstGeom>
        </p:spPr>
      </p:pic>
      <p:sp>
        <p:nvSpPr>
          <p:cNvPr id="49" name="Text 11">
            <a:extLst>
              <a:ext uri="{FF2B5EF4-FFF2-40B4-BE49-F238E27FC236}">
                <a16:creationId xmlns:a16="http://schemas.microsoft.com/office/drawing/2014/main" id="{D67CC211-B9C1-2663-FDF5-C093363F75FC}"/>
              </a:ext>
            </a:extLst>
          </p:cNvPr>
          <p:cNvSpPr/>
          <p:nvPr/>
        </p:nvSpPr>
        <p:spPr>
          <a:xfrm>
            <a:off x="5240561" y="6913617"/>
            <a:ext cx="882273" cy="241605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570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Scalability</a:t>
            </a:r>
            <a:endParaRPr lang="en-US" sz="15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0" name="Image 7" descr="preencoded.png">
            <a:extLst>
              <a:ext uri="{FF2B5EF4-FFF2-40B4-BE49-F238E27FC236}">
                <a16:creationId xmlns:a16="http://schemas.microsoft.com/office/drawing/2014/main" id="{734A5CEA-8886-3FD8-D561-14CC839E2AE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89749" y="7384462"/>
            <a:ext cx="221902" cy="214312"/>
          </a:xfrm>
          <a:prstGeom prst="rect">
            <a:avLst/>
          </a:prstGeom>
        </p:spPr>
      </p:pic>
      <p:sp>
        <p:nvSpPr>
          <p:cNvPr id="51" name="Text 12">
            <a:extLst>
              <a:ext uri="{FF2B5EF4-FFF2-40B4-BE49-F238E27FC236}">
                <a16:creationId xmlns:a16="http://schemas.microsoft.com/office/drawing/2014/main" id="{873AECED-A541-D88B-FC41-E1D7BFBB556C}"/>
              </a:ext>
            </a:extLst>
          </p:cNvPr>
          <p:cNvSpPr/>
          <p:nvPr/>
        </p:nvSpPr>
        <p:spPr>
          <a:xfrm>
            <a:off x="1322603" y="7370817"/>
            <a:ext cx="925841" cy="241605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570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Integration</a:t>
            </a:r>
            <a:endParaRPr lang="en-US" sz="15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Image 8" descr="preencoded.png">
            <a:extLst>
              <a:ext uri="{FF2B5EF4-FFF2-40B4-BE49-F238E27FC236}">
                <a16:creationId xmlns:a16="http://schemas.microsoft.com/office/drawing/2014/main" id="{F9E0C503-EAD6-4ECE-AA70-5D6DD9018D7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07707" y="7384462"/>
            <a:ext cx="221902" cy="214312"/>
          </a:xfrm>
          <a:prstGeom prst="rect">
            <a:avLst/>
          </a:prstGeom>
        </p:spPr>
      </p:pic>
      <p:sp>
        <p:nvSpPr>
          <p:cNvPr id="56" name="Text 13">
            <a:extLst>
              <a:ext uri="{FF2B5EF4-FFF2-40B4-BE49-F238E27FC236}">
                <a16:creationId xmlns:a16="http://schemas.microsoft.com/office/drawing/2014/main" id="{A9559631-8597-6BBD-B2CA-75074D303E23}"/>
              </a:ext>
            </a:extLst>
          </p:cNvPr>
          <p:cNvSpPr/>
          <p:nvPr/>
        </p:nvSpPr>
        <p:spPr>
          <a:xfrm>
            <a:off x="5240561" y="7370817"/>
            <a:ext cx="947626" cy="241605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570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Customers</a:t>
            </a:r>
            <a:endParaRPr lang="en-US" sz="15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 14">
            <a:extLst>
              <a:ext uri="{FF2B5EF4-FFF2-40B4-BE49-F238E27FC236}">
                <a16:creationId xmlns:a16="http://schemas.microsoft.com/office/drawing/2014/main" id="{6593B75E-2458-7037-742D-C00B8930FC01}"/>
              </a:ext>
            </a:extLst>
          </p:cNvPr>
          <p:cNvSpPr/>
          <p:nvPr/>
        </p:nvSpPr>
        <p:spPr>
          <a:xfrm>
            <a:off x="6857960" y="8681351"/>
            <a:ext cx="1898364" cy="429477"/>
          </a:xfrm>
          <a:prstGeom prst="rect">
            <a:avLst/>
          </a:prstGeom>
          <a:noFill/>
          <a:ln/>
        </p:spPr>
        <p:txBody>
          <a:bodyPr wrap="none" lIns="0" tIns="170180" rIns="0" bIns="0" rtlCol="0" anchor="ctr">
            <a:spAutoFit/>
          </a:bodyPr>
          <a:lstStyle/>
          <a:p>
            <a:pPr algn="r"/>
            <a:r>
              <a:rPr lang="en-US" sz="1674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Integrated platform</a:t>
            </a:r>
            <a:endParaRPr lang="en-US" sz="167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Shape 15">
            <a:extLst>
              <a:ext uri="{FF2B5EF4-FFF2-40B4-BE49-F238E27FC236}">
                <a16:creationId xmlns:a16="http://schemas.microsoft.com/office/drawing/2014/main" id="{1CA85551-84AB-7AB7-CED4-AFE2D9DF2E77}"/>
              </a:ext>
            </a:extLst>
          </p:cNvPr>
          <p:cNvSpPr/>
          <p:nvPr/>
        </p:nvSpPr>
        <p:spPr>
          <a:xfrm>
            <a:off x="9311078" y="5755686"/>
            <a:ext cx="8321329" cy="3664744"/>
          </a:xfrm>
          <a:prstGeom prst="rect">
            <a:avLst/>
          </a:prstGeom>
          <a:solidFill>
            <a:srgbClr val="FFFFFF"/>
          </a:solidFill>
          <a:ln w="28575">
            <a:solidFill>
              <a:srgbClr val="1D476A"/>
            </a:solidFill>
            <a:prstDash val="solid"/>
          </a:ln>
        </p:spPr>
      </p:sp>
      <p:pic>
        <p:nvPicPr>
          <p:cNvPr id="59" name="Image 9" descr="preencoded.png">
            <a:extLst>
              <a:ext uri="{FF2B5EF4-FFF2-40B4-BE49-F238E27FC236}">
                <a16:creationId xmlns:a16="http://schemas.microsoft.com/office/drawing/2014/main" id="{F126AAE4-8287-B4AC-880F-4B0E03DE127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588455" y="6048580"/>
            <a:ext cx="443804" cy="457200"/>
          </a:xfrm>
          <a:prstGeom prst="rect">
            <a:avLst/>
          </a:prstGeom>
        </p:spPr>
      </p:pic>
      <p:sp>
        <p:nvSpPr>
          <p:cNvPr id="60" name="Text 16">
            <a:extLst>
              <a:ext uri="{FF2B5EF4-FFF2-40B4-BE49-F238E27FC236}">
                <a16:creationId xmlns:a16="http://schemas.microsoft.com/office/drawing/2014/main" id="{8377959C-1E2F-3050-A5BB-9A26B33DDA9F}"/>
              </a:ext>
            </a:extLst>
          </p:cNvPr>
          <p:cNvSpPr/>
          <p:nvPr/>
        </p:nvSpPr>
        <p:spPr>
          <a:xfrm>
            <a:off x="10198687" y="6086679"/>
            <a:ext cx="1797222" cy="381002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476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Our Markets</a:t>
            </a:r>
            <a:endParaRPr lang="en-US" sz="247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 17">
            <a:extLst>
              <a:ext uri="{FF2B5EF4-FFF2-40B4-BE49-F238E27FC236}">
                <a16:creationId xmlns:a16="http://schemas.microsoft.com/office/drawing/2014/main" id="{78AFEA28-2E88-E6FE-7509-71F54617AE92}"/>
              </a:ext>
            </a:extLst>
          </p:cNvPr>
          <p:cNvSpPr/>
          <p:nvPr/>
        </p:nvSpPr>
        <p:spPr>
          <a:xfrm>
            <a:off x="9588456" y="6913617"/>
            <a:ext cx="2864662" cy="241605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570" b="1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Integrated technology position</a:t>
            </a:r>
            <a:endParaRPr lang="en-US" sz="15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 18">
            <a:extLst>
              <a:ext uri="{FF2B5EF4-FFF2-40B4-BE49-F238E27FC236}">
                <a16:creationId xmlns:a16="http://schemas.microsoft.com/office/drawing/2014/main" id="{4E07DA09-1721-8278-8E5D-9FBC24F59198}"/>
              </a:ext>
            </a:extLst>
          </p:cNvPr>
          <p:cNvSpPr/>
          <p:nvPr/>
        </p:nvSpPr>
        <p:spPr>
          <a:xfrm>
            <a:off x="9588456" y="7213653"/>
            <a:ext cx="3529089" cy="241605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570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 United States, Canada, United Kingdom</a:t>
            </a:r>
            <a:endParaRPr lang="en-US" sz="15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 19">
            <a:extLst>
              <a:ext uri="{FF2B5EF4-FFF2-40B4-BE49-F238E27FC236}">
                <a16:creationId xmlns:a16="http://schemas.microsoft.com/office/drawing/2014/main" id="{FAEFC8D1-A5C6-F147-FA2D-43E19B27DEDC}"/>
              </a:ext>
            </a:extLst>
          </p:cNvPr>
          <p:cNvSpPr/>
          <p:nvPr/>
        </p:nvSpPr>
        <p:spPr>
          <a:xfrm>
            <a:off x="9588455" y="7627991"/>
            <a:ext cx="3202321" cy="241605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570" b="1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Presence based on business logic</a:t>
            </a:r>
            <a:endParaRPr lang="en-US" sz="15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 20">
            <a:extLst>
              <a:ext uri="{FF2B5EF4-FFF2-40B4-BE49-F238E27FC236}">
                <a16:creationId xmlns:a16="http://schemas.microsoft.com/office/drawing/2014/main" id="{6411B102-C73F-0AFA-306C-9DBF80003380}"/>
              </a:ext>
            </a:extLst>
          </p:cNvPr>
          <p:cNvSpPr/>
          <p:nvPr/>
        </p:nvSpPr>
        <p:spPr>
          <a:xfrm>
            <a:off x="9588455" y="7928029"/>
            <a:ext cx="1935398" cy="241605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570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 US, CA, AU, JP &amp; SG</a:t>
            </a:r>
            <a:endParaRPr lang="en-US" sz="15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 21">
            <a:extLst>
              <a:ext uri="{FF2B5EF4-FFF2-40B4-BE49-F238E27FC236}">
                <a16:creationId xmlns:a16="http://schemas.microsoft.com/office/drawing/2014/main" id="{DB923A3A-ACA3-89C1-0FA8-20F4D682CF4F}"/>
              </a:ext>
            </a:extLst>
          </p:cNvPr>
          <p:cNvSpPr/>
          <p:nvPr/>
        </p:nvSpPr>
        <p:spPr>
          <a:xfrm>
            <a:off x="14997635" y="8681351"/>
            <a:ext cx="2357394" cy="429477"/>
          </a:xfrm>
          <a:prstGeom prst="rect">
            <a:avLst/>
          </a:prstGeom>
          <a:noFill/>
          <a:ln/>
        </p:spPr>
        <p:txBody>
          <a:bodyPr wrap="none" lIns="0" tIns="170180" rIns="0" bIns="0" rtlCol="0" anchor="ctr">
            <a:spAutoFit/>
          </a:bodyPr>
          <a:lstStyle/>
          <a:p>
            <a:pPr algn="r"/>
            <a:r>
              <a:rPr lang="en-US" sz="1674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Geographically focused</a:t>
            </a:r>
            <a:endParaRPr lang="en-US" sz="167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27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A527C8-2D9E-A4FD-6A88-F05EB6D11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0F381C27-C0F0-5AA1-1E4E-F59A89B66E00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Strategy in a Nutshell Template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7914B56D-EB24-FFDA-AF64-42C7875C7BBB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06202B5C-4989-B313-165E-61EFA334555B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  <p:sp>
        <p:nvSpPr>
          <p:cNvPr id="2" name="Shape 1">
            <a:extLst>
              <a:ext uri="{FF2B5EF4-FFF2-40B4-BE49-F238E27FC236}">
                <a16:creationId xmlns:a16="http://schemas.microsoft.com/office/drawing/2014/main" id="{48AF1F43-87C2-C274-E2AB-7A65034122E2}"/>
              </a:ext>
            </a:extLst>
          </p:cNvPr>
          <p:cNvSpPr/>
          <p:nvPr/>
        </p:nvSpPr>
        <p:spPr>
          <a:xfrm>
            <a:off x="571500" y="2028826"/>
            <a:ext cx="4000500" cy="3724274"/>
          </a:xfrm>
          <a:prstGeom prst="rect">
            <a:avLst/>
          </a:prstGeom>
          <a:solidFill>
            <a:srgbClr val="FFFFFF"/>
          </a:solidFill>
          <a:ln w="28575">
            <a:solidFill>
              <a:srgbClr val="1D476A"/>
            </a:solidFill>
            <a:prstDash val="solid"/>
          </a:ln>
        </p:spPr>
      </p:sp>
      <p:pic>
        <p:nvPicPr>
          <p:cNvPr id="3" name="Image 1" descr="preencoded.png">
            <a:extLst>
              <a:ext uri="{FF2B5EF4-FFF2-40B4-BE49-F238E27FC236}">
                <a16:creationId xmlns:a16="http://schemas.microsoft.com/office/drawing/2014/main" id="{4889D7C1-1A33-C087-7CCF-84C9A6E8A7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250" y="2357438"/>
            <a:ext cx="342900" cy="342900"/>
          </a:xfrm>
          <a:prstGeom prst="rect">
            <a:avLst/>
          </a:prstGeom>
        </p:spPr>
      </p:pic>
      <p:sp>
        <p:nvSpPr>
          <p:cNvPr id="4" name="Text 2">
            <a:extLst>
              <a:ext uri="{FF2B5EF4-FFF2-40B4-BE49-F238E27FC236}">
                <a16:creationId xmlns:a16="http://schemas.microsoft.com/office/drawing/2014/main" id="{BEDD0B89-3BCB-A9E8-E2BC-6E497FF273E8}"/>
              </a:ext>
            </a:extLst>
          </p:cNvPr>
          <p:cNvSpPr/>
          <p:nvPr/>
        </p:nvSpPr>
        <p:spPr>
          <a:xfrm>
            <a:off x="1343027" y="2344224"/>
            <a:ext cx="1862689" cy="369332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Our Purpose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3">
            <a:extLst>
              <a:ext uri="{FF2B5EF4-FFF2-40B4-BE49-F238E27FC236}">
                <a16:creationId xmlns:a16="http://schemas.microsoft.com/office/drawing/2014/main" id="{BC1E6139-6CBD-0DD9-7AB9-9608201FEDBF}"/>
              </a:ext>
            </a:extLst>
          </p:cNvPr>
          <p:cNvSpPr/>
          <p:nvPr/>
        </p:nvSpPr>
        <p:spPr>
          <a:xfrm>
            <a:off x="857250" y="3182238"/>
            <a:ext cx="3429000" cy="984885"/>
          </a:xfrm>
          <a:prstGeom prst="rect">
            <a:avLst/>
          </a:prstGeom>
          <a:noFill/>
          <a:ln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600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To enable the digital transformation that drives society forward, making it possible to innovate, create, and live sustainably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hape 4">
            <a:extLst>
              <a:ext uri="{FF2B5EF4-FFF2-40B4-BE49-F238E27FC236}">
                <a16:creationId xmlns:a16="http://schemas.microsoft.com/office/drawing/2014/main" id="{2BE7B203-DCCE-D0A8-BB56-512E9E3FB773}"/>
              </a:ext>
            </a:extLst>
          </p:cNvPr>
          <p:cNvSpPr/>
          <p:nvPr/>
        </p:nvSpPr>
        <p:spPr>
          <a:xfrm>
            <a:off x="478121" y="7343720"/>
            <a:ext cx="4000500" cy="1614488"/>
          </a:xfrm>
          <a:prstGeom prst="rect">
            <a:avLst/>
          </a:prstGeom>
          <a:solidFill>
            <a:srgbClr val="FFFFFF"/>
          </a:solidFill>
          <a:ln w="28575">
            <a:solidFill>
              <a:srgbClr val="1D476A"/>
            </a:solidFill>
            <a:prstDash val="solid"/>
          </a:ln>
        </p:spPr>
      </p:sp>
      <p:sp>
        <p:nvSpPr>
          <p:cNvPr id="7" name="Text 5">
            <a:extLst>
              <a:ext uri="{FF2B5EF4-FFF2-40B4-BE49-F238E27FC236}">
                <a16:creationId xmlns:a16="http://schemas.microsoft.com/office/drawing/2014/main" id="{F7F6D1A1-B28C-47AC-CD4E-E5C3787721E8}"/>
              </a:ext>
            </a:extLst>
          </p:cNvPr>
          <p:cNvSpPr/>
          <p:nvPr/>
        </p:nvSpPr>
        <p:spPr>
          <a:xfrm>
            <a:off x="763871" y="7671711"/>
            <a:ext cx="3429000" cy="910506"/>
          </a:xfrm>
          <a:prstGeom prst="rect">
            <a:avLst/>
          </a:prstGeom>
          <a:noFill/>
          <a:ln/>
        </p:spPr>
        <p:txBody>
          <a:bodyPr wrap="square" lIns="0" tIns="170180" rIns="0" bIns="0" rtlCol="0" anchor="ctr">
            <a:spAutoFit/>
          </a:bodyPr>
          <a:lstStyle/>
          <a:p>
            <a:pPr algn="ctr"/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A leader in the digital revolution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hape 6">
            <a:extLst>
              <a:ext uri="{FF2B5EF4-FFF2-40B4-BE49-F238E27FC236}">
                <a16:creationId xmlns:a16="http://schemas.microsoft.com/office/drawing/2014/main" id="{3CD9160B-399A-E752-68B5-BAB35118539D}"/>
              </a:ext>
            </a:extLst>
          </p:cNvPr>
          <p:cNvSpPr/>
          <p:nvPr/>
        </p:nvSpPr>
        <p:spPr>
          <a:xfrm>
            <a:off x="4969453" y="2028826"/>
            <a:ext cx="4000500" cy="3724274"/>
          </a:xfrm>
          <a:prstGeom prst="rect">
            <a:avLst/>
          </a:prstGeom>
          <a:solidFill>
            <a:srgbClr val="FFFFFF"/>
          </a:solidFill>
          <a:ln w="28575">
            <a:solidFill>
              <a:srgbClr val="1D476A"/>
            </a:solidFill>
            <a:prstDash val="solid"/>
          </a:ln>
        </p:spPr>
      </p:sp>
      <p:pic>
        <p:nvPicPr>
          <p:cNvPr id="9" name="Image 2" descr="preencoded.png">
            <a:extLst>
              <a:ext uri="{FF2B5EF4-FFF2-40B4-BE49-F238E27FC236}">
                <a16:creationId xmlns:a16="http://schemas.microsoft.com/office/drawing/2014/main" id="{BBF91434-295C-E315-ADD6-A95636BAA4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8712" y="2357438"/>
            <a:ext cx="257176" cy="342900"/>
          </a:xfrm>
          <a:prstGeom prst="rect">
            <a:avLst/>
          </a:prstGeom>
        </p:spPr>
      </p:pic>
      <p:sp>
        <p:nvSpPr>
          <p:cNvPr id="10" name="Text 7">
            <a:extLst>
              <a:ext uri="{FF2B5EF4-FFF2-40B4-BE49-F238E27FC236}">
                <a16:creationId xmlns:a16="http://schemas.microsoft.com/office/drawing/2014/main" id="{BCA94CDF-1013-B8E0-6E2C-20B82D33F544}"/>
              </a:ext>
            </a:extLst>
          </p:cNvPr>
          <p:cNvSpPr/>
          <p:nvPr/>
        </p:nvSpPr>
        <p:spPr>
          <a:xfrm>
            <a:off x="5638763" y="2344224"/>
            <a:ext cx="2303516" cy="369332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Our Foundation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3" descr="preencoded.png">
            <a:extLst>
              <a:ext uri="{FF2B5EF4-FFF2-40B4-BE49-F238E27FC236}">
                <a16:creationId xmlns:a16="http://schemas.microsoft.com/office/drawing/2014/main" id="{89B83B5A-B872-F7C5-0EB0-DA632E704A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31745" y="3400427"/>
            <a:ext cx="642938" cy="857250"/>
          </a:xfrm>
          <a:prstGeom prst="rect">
            <a:avLst/>
          </a:prstGeom>
        </p:spPr>
      </p:pic>
      <p:sp>
        <p:nvSpPr>
          <p:cNvPr id="12" name="Shape 8">
            <a:extLst>
              <a:ext uri="{FF2B5EF4-FFF2-40B4-BE49-F238E27FC236}">
                <a16:creationId xmlns:a16="http://schemas.microsoft.com/office/drawing/2014/main" id="{0E90DF89-904B-672F-3587-2CC60BF60A00}"/>
              </a:ext>
            </a:extLst>
          </p:cNvPr>
          <p:cNvSpPr/>
          <p:nvPr/>
        </p:nvSpPr>
        <p:spPr>
          <a:xfrm>
            <a:off x="4952962" y="7343720"/>
            <a:ext cx="4000500" cy="1614544"/>
          </a:xfrm>
          <a:prstGeom prst="rect">
            <a:avLst/>
          </a:prstGeom>
          <a:solidFill>
            <a:srgbClr val="FFFFFF"/>
          </a:solidFill>
          <a:ln w="28575">
            <a:solidFill>
              <a:srgbClr val="1D476A"/>
            </a:solidFill>
            <a:prstDash val="solid"/>
          </a:ln>
        </p:spPr>
      </p:sp>
      <p:sp>
        <p:nvSpPr>
          <p:cNvPr id="13" name="Text 9">
            <a:extLst>
              <a:ext uri="{FF2B5EF4-FFF2-40B4-BE49-F238E27FC236}">
                <a16:creationId xmlns:a16="http://schemas.microsoft.com/office/drawing/2014/main" id="{22B4F2CA-C634-CA56-B707-FADBBF80B4A5}"/>
              </a:ext>
            </a:extLst>
          </p:cNvPr>
          <p:cNvSpPr/>
          <p:nvPr/>
        </p:nvSpPr>
        <p:spPr>
          <a:xfrm>
            <a:off x="5525705" y="7671711"/>
            <a:ext cx="2859153" cy="910506"/>
          </a:xfrm>
          <a:prstGeom prst="rect">
            <a:avLst/>
          </a:prstGeom>
          <a:noFill/>
          <a:ln/>
        </p:spPr>
        <p:txBody>
          <a:bodyPr wrap="square" lIns="0" tIns="170180" rIns="0" bIns="0" rtlCol="0" anchor="ctr">
            <a:spAutoFit/>
          </a:bodyPr>
          <a:lstStyle/>
          <a:p>
            <a:pPr algn="ctr"/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Cloud-first technology</a:t>
            </a:r>
          </a:p>
        </p:txBody>
      </p:sp>
      <p:sp>
        <p:nvSpPr>
          <p:cNvPr id="14" name="Shape 10">
            <a:extLst>
              <a:ext uri="{FF2B5EF4-FFF2-40B4-BE49-F238E27FC236}">
                <a16:creationId xmlns:a16="http://schemas.microsoft.com/office/drawing/2014/main" id="{0019228B-C9C5-3A23-1F02-21880DF6ABF0}"/>
              </a:ext>
            </a:extLst>
          </p:cNvPr>
          <p:cNvSpPr/>
          <p:nvPr/>
        </p:nvSpPr>
        <p:spPr>
          <a:xfrm>
            <a:off x="9334426" y="2028826"/>
            <a:ext cx="4000500" cy="3724274"/>
          </a:xfrm>
          <a:prstGeom prst="rect">
            <a:avLst/>
          </a:prstGeom>
          <a:solidFill>
            <a:srgbClr val="FFFFFF"/>
          </a:solidFill>
          <a:ln w="28575">
            <a:solidFill>
              <a:srgbClr val="1D476A"/>
            </a:solidFill>
            <a:prstDash val="solid"/>
          </a:ln>
        </p:spPr>
      </p:sp>
      <p:pic>
        <p:nvPicPr>
          <p:cNvPr id="15" name="Image 4" descr="preencoded.png">
            <a:extLst>
              <a:ext uri="{FF2B5EF4-FFF2-40B4-BE49-F238E27FC236}">
                <a16:creationId xmlns:a16="http://schemas.microsoft.com/office/drawing/2014/main" id="{0F14650F-5265-5470-B5C0-4E8772632E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20177" y="2357438"/>
            <a:ext cx="428626" cy="342900"/>
          </a:xfrm>
          <a:prstGeom prst="rect">
            <a:avLst/>
          </a:prstGeom>
        </p:spPr>
      </p:pic>
      <p:sp>
        <p:nvSpPr>
          <p:cNvPr id="16" name="Text 11">
            <a:extLst>
              <a:ext uri="{FF2B5EF4-FFF2-40B4-BE49-F238E27FC236}">
                <a16:creationId xmlns:a16="http://schemas.microsoft.com/office/drawing/2014/main" id="{7536AF44-1FED-1F3A-0A9C-647C04F499B9}"/>
              </a:ext>
            </a:extLst>
          </p:cNvPr>
          <p:cNvSpPr/>
          <p:nvPr/>
        </p:nvSpPr>
        <p:spPr>
          <a:xfrm>
            <a:off x="10191677" y="2344224"/>
            <a:ext cx="2973571" cy="369332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Our Business Model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5" descr="preencoded.png">
            <a:extLst>
              <a:ext uri="{FF2B5EF4-FFF2-40B4-BE49-F238E27FC236}">
                <a16:creationId xmlns:a16="http://schemas.microsoft.com/office/drawing/2014/main" id="{CE78CF9A-BB71-467E-D77A-C657EC24A3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620177" y="3154637"/>
            <a:ext cx="200026" cy="200026"/>
          </a:xfrm>
          <a:prstGeom prst="rect">
            <a:avLst/>
          </a:prstGeom>
        </p:spPr>
      </p:pic>
      <p:sp>
        <p:nvSpPr>
          <p:cNvPr id="18" name="Text 12">
            <a:extLst>
              <a:ext uri="{FF2B5EF4-FFF2-40B4-BE49-F238E27FC236}">
                <a16:creationId xmlns:a16="http://schemas.microsoft.com/office/drawing/2014/main" id="{7CE1D3C5-1100-56E7-AC64-43836D558B5E}"/>
              </a:ext>
            </a:extLst>
          </p:cNvPr>
          <p:cNvSpPr/>
          <p:nvPr/>
        </p:nvSpPr>
        <p:spPr>
          <a:xfrm>
            <a:off x="9934501" y="3131568"/>
            <a:ext cx="2040623" cy="246221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600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Software development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9ED7BD2E-1B14-9547-FC2C-3A4DEE9497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20177" y="3506075"/>
            <a:ext cx="200026" cy="200026"/>
          </a:xfrm>
          <a:prstGeom prst="rect">
            <a:avLst/>
          </a:prstGeom>
        </p:spPr>
      </p:pic>
      <p:sp>
        <p:nvSpPr>
          <p:cNvPr id="20" name="Text 13">
            <a:extLst>
              <a:ext uri="{FF2B5EF4-FFF2-40B4-BE49-F238E27FC236}">
                <a16:creationId xmlns:a16="http://schemas.microsoft.com/office/drawing/2014/main" id="{21D27E46-D47F-7D39-13AC-A5EE98BC4E2A}"/>
              </a:ext>
            </a:extLst>
          </p:cNvPr>
          <p:cNvSpPr/>
          <p:nvPr/>
        </p:nvSpPr>
        <p:spPr>
          <a:xfrm>
            <a:off x="9934500" y="3483006"/>
            <a:ext cx="920124" cy="246221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600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Scalability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Image 7" descr="preencoded.png">
            <a:extLst>
              <a:ext uri="{FF2B5EF4-FFF2-40B4-BE49-F238E27FC236}">
                <a16:creationId xmlns:a16="http://schemas.microsoft.com/office/drawing/2014/main" id="{A79620C7-71FA-EF1C-D8DA-5F93A700CE9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20177" y="3857515"/>
            <a:ext cx="200026" cy="200026"/>
          </a:xfrm>
          <a:prstGeom prst="rect">
            <a:avLst/>
          </a:prstGeom>
        </p:spPr>
      </p:pic>
      <p:sp>
        <p:nvSpPr>
          <p:cNvPr id="22" name="Text 14">
            <a:extLst>
              <a:ext uri="{FF2B5EF4-FFF2-40B4-BE49-F238E27FC236}">
                <a16:creationId xmlns:a16="http://schemas.microsoft.com/office/drawing/2014/main" id="{501FE219-A1F0-9ED5-7F3A-F69E67615E52}"/>
              </a:ext>
            </a:extLst>
          </p:cNvPr>
          <p:cNvSpPr/>
          <p:nvPr/>
        </p:nvSpPr>
        <p:spPr>
          <a:xfrm>
            <a:off x="9934501" y="3834446"/>
            <a:ext cx="969817" cy="246221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600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Integration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Image 8" descr="preencoded.png">
            <a:extLst>
              <a:ext uri="{FF2B5EF4-FFF2-40B4-BE49-F238E27FC236}">
                <a16:creationId xmlns:a16="http://schemas.microsoft.com/office/drawing/2014/main" id="{F4B93F10-054B-A3F2-6BC6-B428E095945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620177" y="4208953"/>
            <a:ext cx="200026" cy="200026"/>
          </a:xfrm>
          <a:prstGeom prst="rect">
            <a:avLst/>
          </a:prstGeom>
        </p:spPr>
      </p:pic>
      <p:sp>
        <p:nvSpPr>
          <p:cNvPr id="24" name="Text 15">
            <a:extLst>
              <a:ext uri="{FF2B5EF4-FFF2-40B4-BE49-F238E27FC236}">
                <a16:creationId xmlns:a16="http://schemas.microsoft.com/office/drawing/2014/main" id="{EA81906E-CE93-E6F4-B260-53D00C948115}"/>
              </a:ext>
            </a:extLst>
          </p:cNvPr>
          <p:cNvSpPr/>
          <p:nvPr/>
        </p:nvSpPr>
        <p:spPr>
          <a:xfrm>
            <a:off x="9934501" y="4185884"/>
            <a:ext cx="992259" cy="246221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600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Customers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hape 16">
            <a:extLst>
              <a:ext uri="{FF2B5EF4-FFF2-40B4-BE49-F238E27FC236}">
                <a16:creationId xmlns:a16="http://schemas.microsoft.com/office/drawing/2014/main" id="{3105241B-EA8E-5A9A-A8B3-FA4CBB05DF30}"/>
              </a:ext>
            </a:extLst>
          </p:cNvPr>
          <p:cNvSpPr/>
          <p:nvPr/>
        </p:nvSpPr>
        <p:spPr>
          <a:xfrm>
            <a:off x="9334426" y="7343720"/>
            <a:ext cx="4000500" cy="1614488"/>
          </a:xfrm>
          <a:prstGeom prst="rect">
            <a:avLst/>
          </a:prstGeom>
          <a:solidFill>
            <a:srgbClr val="FFFFFF"/>
          </a:solidFill>
          <a:ln w="28575">
            <a:solidFill>
              <a:srgbClr val="1D476A"/>
            </a:solidFill>
            <a:prstDash val="solid"/>
          </a:ln>
        </p:spPr>
      </p:sp>
      <p:sp>
        <p:nvSpPr>
          <p:cNvPr id="26" name="Text 17">
            <a:extLst>
              <a:ext uri="{FF2B5EF4-FFF2-40B4-BE49-F238E27FC236}">
                <a16:creationId xmlns:a16="http://schemas.microsoft.com/office/drawing/2014/main" id="{BA3B77C1-4464-3E2E-5905-7A4731F041A8}"/>
              </a:ext>
            </a:extLst>
          </p:cNvPr>
          <p:cNvSpPr/>
          <p:nvPr/>
        </p:nvSpPr>
        <p:spPr>
          <a:xfrm>
            <a:off x="10114460" y="7671711"/>
            <a:ext cx="2440432" cy="910506"/>
          </a:xfrm>
          <a:prstGeom prst="rect">
            <a:avLst/>
          </a:prstGeom>
          <a:noFill/>
          <a:ln/>
        </p:spPr>
        <p:txBody>
          <a:bodyPr wrap="square" lIns="0" tIns="170180" rIns="0" bIns="0" rtlCol="0" anchor="ctr">
            <a:spAutoFit/>
          </a:bodyPr>
          <a:lstStyle/>
          <a:p>
            <a:pPr algn="ctr"/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Integrated platform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Shape 18">
            <a:extLst>
              <a:ext uri="{FF2B5EF4-FFF2-40B4-BE49-F238E27FC236}">
                <a16:creationId xmlns:a16="http://schemas.microsoft.com/office/drawing/2014/main" id="{B8110530-E7F1-A9B2-296E-3BAE8B6F84F3}"/>
              </a:ext>
            </a:extLst>
          </p:cNvPr>
          <p:cNvSpPr/>
          <p:nvPr/>
        </p:nvSpPr>
        <p:spPr>
          <a:xfrm>
            <a:off x="13715888" y="2028826"/>
            <a:ext cx="4000500" cy="3724274"/>
          </a:xfrm>
          <a:prstGeom prst="rect">
            <a:avLst/>
          </a:prstGeom>
          <a:solidFill>
            <a:srgbClr val="FFFFFF"/>
          </a:solidFill>
          <a:ln w="28575">
            <a:solidFill>
              <a:srgbClr val="1D476A"/>
            </a:solidFill>
            <a:prstDash val="solid"/>
          </a:ln>
        </p:spPr>
      </p:sp>
      <p:pic>
        <p:nvPicPr>
          <p:cNvPr id="28" name="Image 9" descr="preencoded.png">
            <a:extLst>
              <a:ext uri="{FF2B5EF4-FFF2-40B4-BE49-F238E27FC236}">
                <a16:creationId xmlns:a16="http://schemas.microsoft.com/office/drawing/2014/main" id="{2B3858A1-8D3D-CAC3-62B3-E9AA26B0F65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001638" y="2357438"/>
            <a:ext cx="342900" cy="342900"/>
          </a:xfrm>
          <a:prstGeom prst="rect">
            <a:avLst/>
          </a:prstGeom>
        </p:spPr>
      </p:pic>
      <p:sp>
        <p:nvSpPr>
          <p:cNvPr id="29" name="Text 19">
            <a:extLst>
              <a:ext uri="{FF2B5EF4-FFF2-40B4-BE49-F238E27FC236}">
                <a16:creationId xmlns:a16="http://schemas.microsoft.com/office/drawing/2014/main" id="{B0CAC309-4630-50DD-9D88-F7B234BBF04C}"/>
              </a:ext>
            </a:extLst>
          </p:cNvPr>
          <p:cNvSpPr/>
          <p:nvPr/>
        </p:nvSpPr>
        <p:spPr>
          <a:xfrm>
            <a:off x="14487415" y="2344224"/>
            <a:ext cx="1796967" cy="369332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Our Markets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20">
            <a:extLst>
              <a:ext uri="{FF2B5EF4-FFF2-40B4-BE49-F238E27FC236}">
                <a16:creationId xmlns:a16="http://schemas.microsoft.com/office/drawing/2014/main" id="{E465D9E7-C355-D477-5BD0-C5A96727B3A4}"/>
              </a:ext>
            </a:extLst>
          </p:cNvPr>
          <p:cNvSpPr/>
          <p:nvPr/>
        </p:nvSpPr>
        <p:spPr>
          <a:xfrm>
            <a:off x="14001639" y="3130868"/>
            <a:ext cx="2999219" cy="246221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600" b="1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Integrated technology position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21">
            <a:extLst>
              <a:ext uri="{FF2B5EF4-FFF2-40B4-BE49-F238E27FC236}">
                <a16:creationId xmlns:a16="http://schemas.microsoft.com/office/drawing/2014/main" id="{F9582BBF-89AF-81C3-AB83-4E9825474740}"/>
              </a:ext>
            </a:extLst>
          </p:cNvPr>
          <p:cNvSpPr/>
          <p:nvPr/>
        </p:nvSpPr>
        <p:spPr>
          <a:xfrm>
            <a:off x="14001638" y="3428457"/>
            <a:ext cx="3429000" cy="492443"/>
          </a:xfrm>
          <a:prstGeom prst="rect">
            <a:avLst/>
          </a:prstGeom>
          <a:noFill/>
          <a:ln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600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United States, Canada, United Kingdom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22">
            <a:extLst>
              <a:ext uri="{FF2B5EF4-FFF2-40B4-BE49-F238E27FC236}">
                <a16:creationId xmlns:a16="http://schemas.microsoft.com/office/drawing/2014/main" id="{4F52E0B0-FCB7-8144-A5D2-6B9B5D018A60}"/>
              </a:ext>
            </a:extLst>
          </p:cNvPr>
          <p:cNvSpPr/>
          <p:nvPr/>
        </p:nvSpPr>
        <p:spPr>
          <a:xfrm>
            <a:off x="14001639" y="4113748"/>
            <a:ext cx="3350276" cy="246221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600" b="1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Presence based on business logic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 23">
            <a:extLst>
              <a:ext uri="{FF2B5EF4-FFF2-40B4-BE49-F238E27FC236}">
                <a16:creationId xmlns:a16="http://schemas.microsoft.com/office/drawing/2014/main" id="{CA88A25D-E8AC-A697-F23E-DDAC1605B408}"/>
              </a:ext>
            </a:extLst>
          </p:cNvPr>
          <p:cNvSpPr/>
          <p:nvPr/>
        </p:nvSpPr>
        <p:spPr>
          <a:xfrm>
            <a:off x="14001639" y="4394448"/>
            <a:ext cx="1969450" cy="246221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1600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US, CA, AU, JP &amp; SG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Shape 24">
            <a:extLst>
              <a:ext uri="{FF2B5EF4-FFF2-40B4-BE49-F238E27FC236}">
                <a16:creationId xmlns:a16="http://schemas.microsoft.com/office/drawing/2014/main" id="{62B792DD-8A5F-D21E-7882-1C0E97A08390}"/>
              </a:ext>
            </a:extLst>
          </p:cNvPr>
          <p:cNvSpPr/>
          <p:nvPr/>
        </p:nvSpPr>
        <p:spPr>
          <a:xfrm>
            <a:off x="13715888" y="7343664"/>
            <a:ext cx="4000499" cy="1614544"/>
          </a:xfrm>
          <a:prstGeom prst="rect">
            <a:avLst/>
          </a:prstGeom>
          <a:solidFill>
            <a:srgbClr val="FFFFFF"/>
          </a:solidFill>
          <a:ln w="28575">
            <a:solidFill>
              <a:srgbClr val="1D476A"/>
            </a:solidFill>
            <a:prstDash val="solid"/>
          </a:ln>
        </p:spPr>
      </p:sp>
      <p:sp>
        <p:nvSpPr>
          <p:cNvPr id="69" name="Text 25">
            <a:extLst>
              <a:ext uri="{FF2B5EF4-FFF2-40B4-BE49-F238E27FC236}">
                <a16:creationId xmlns:a16="http://schemas.microsoft.com/office/drawing/2014/main" id="{4CE5CE8D-97AB-4677-FD0A-E2EF44DB8CB2}"/>
              </a:ext>
            </a:extLst>
          </p:cNvPr>
          <p:cNvSpPr/>
          <p:nvPr/>
        </p:nvSpPr>
        <p:spPr>
          <a:xfrm>
            <a:off x="14162435" y="7671711"/>
            <a:ext cx="3107403" cy="910506"/>
          </a:xfrm>
          <a:prstGeom prst="rect">
            <a:avLst/>
          </a:prstGeom>
          <a:noFill/>
          <a:ln/>
        </p:spPr>
        <p:txBody>
          <a:bodyPr wrap="square" lIns="0" tIns="170180" rIns="0" bIns="0" rtlCol="0" anchor="ctr">
            <a:spAutoFit/>
          </a:bodyPr>
          <a:lstStyle/>
          <a:p>
            <a:pPr algn="ctr"/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Geographically focused</a:t>
            </a:r>
          </a:p>
        </p:txBody>
      </p:sp>
      <p:sp>
        <p:nvSpPr>
          <p:cNvPr id="70" name="Gleichschenkliges Dreieck 69">
            <a:extLst>
              <a:ext uri="{FF2B5EF4-FFF2-40B4-BE49-F238E27FC236}">
                <a16:creationId xmlns:a16="http://schemas.microsoft.com/office/drawing/2014/main" id="{F7BB3DEE-2CD7-DD41-49D0-A2FAFF1CB000}"/>
              </a:ext>
            </a:extLst>
          </p:cNvPr>
          <p:cNvSpPr/>
          <p:nvPr/>
        </p:nvSpPr>
        <p:spPr>
          <a:xfrm rot="10800000">
            <a:off x="2059271" y="6313004"/>
            <a:ext cx="838200" cy="533400"/>
          </a:xfrm>
          <a:prstGeom prst="triangle">
            <a:avLst/>
          </a:prstGeom>
          <a:solidFill>
            <a:srgbClr val="4A86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Gleichschenkliges Dreieck 70">
            <a:extLst>
              <a:ext uri="{FF2B5EF4-FFF2-40B4-BE49-F238E27FC236}">
                <a16:creationId xmlns:a16="http://schemas.microsoft.com/office/drawing/2014/main" id="{F001444E-6F5C-418A-9065-7A1CE743E2D0}"/>
              </a:ext>
            </a:extLst>
          </p:cNvPr>
          <p:cNvSpPr/>
          <p:nvPr/>
        </p:nvSpPr>
        <p:spPr>
          <a:xfrm rot="10800000">
            <a:off x="6458740" y="6313004"/>
            <a:ext cx="838200" cy="533400"/>
          </a:xfrm>
          <a:prstGeom prst="triangle">
            <a:avLst/>
          </a:prstGeom>
          <a:solidFill>
            <a:srgbClr val="4A86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Gleichschenkliges Dreieck 71">
            <a:extLst>
              <a:ext uri="{FF2B5EF4-FFF2-40B4-BE49-F238E27FC236}">
                <a16:creationId xmlns:a16="http://schemas.microsoft.com/office/drawing/2014/main" id="{AF19554F-613B-7C2F-CA5D-64D7DB4A2F4A}"/>
              </a:ext>
            </a:extLst>
          </p:cNvPr>
          <p:cNvSpPr/>
          <p:nvPr/>
        </p:nvSpPr>
        <p:spPr>
          <a:xfrm rot="10800000">
            <a:off x="10858209" y="6313004"/>
            <a:ext cx="838200" cy="533400"/>
          </a:xfrm>
          <a:prstGeom prst="triangle">
            <a:avLst/>
          </a:prstGeom>
          <a:solidFill>
            <a:srgbClr val="4A86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Gleichschenkliges Dreieck 72">
            <a:extLst>
              <a:ext uri="{FF2B5EF4-FFF2-40B4-BE49-F238E27FC236}">
                <a16:creationId xmlns:a16="http://schemas.microsoft.com/office/drawing/2014/main" id="{1A4FBEE5-DABC-2735-F121-E74B071944F8}"/>
              </a:ext>
            </a:extLst>
          </p:cNvPr>
          <p:cNvSpPr/>
          <p:nvPr/>
        </p:nvSpPr>
        <p:spPr>
          <a:xfrm rot="10800000">
            <a:off x="15257677" y="6313004"/>
            <a:ext cx="838200" cy="533400"/>
          </a:xfrm>
          <a:prstGeom prst="triangle">
            <a:avLst/>
          </a:prstGeom>
          <a:solidFill>
            <a:srgbClr val="4A86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52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DD1DFA-24F1-364B-6245-42424686E4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352BE279-CCFA-2806-50D7-5517E5749E12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Strategy in a Nutshell Template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53711FAB-E75E-5193-FFFE-3951687D78FD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4BA4B156-49D0-213E-27CC-E8D36309A7F4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  <p:sp>
        <p:nvSpPr>
          <p:cNvPr id="2" name="Shape 1">
            <a:extLst>
              <a:ext uri="{FF2B5EF4-FFF2-40B4-BE49-F238E27FC236}">
                <a16:creationId xmlns:a16="http://schemas.microsoft.com/office/drawing/2014/main" id="{D1808CE0-756F-3AE8-BE42-EC168C994B10}"/>
              </a:ext>
            </a:extLst>
          </p:cNvPr>
          <p:cNvSpPr/>
          <p:nvPr/>
        </p:nvSpPr>
        <p:spPr>
          <a:xfrm>
            <a:off x="762000" y="1652589"/>
            <a:ext cx="7000876" cy="3586162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3" name="Shape 2">
            <a:extLst>
              <a:ext uri="{FF2B5EF4-FFF2-40B4-BE49-F238E27FC236}">
                <a16:creationId xmlns:a16="http://schemas.microsoft.com/office/drawing/2014/main" id="{547D9D4D-7425-A2B2-59D9-509396C3EF0F}"/>
              </a:ext>
            </a:extLst>
          </p:cNvPr>
          <p:cNvSpPr/>
          <p:nvPr/>
        </p:nvSpPr>
        <p:spPr>
          <a:xfrm>
            <a:off x="762001" y="1652589"/>
            <a:ext cx="57150" cy="3586162"/>
          </a:xfrm>
          <a:prstGeom prst="rect">
            <a:avLst/>
          </a:prstGeom>
          <a:solidFill>
            <a:srgbClr val="4A86E8"/>
          </a:solidFill>
          <a:ln/>
        </p:spPr>
      </p:sp>
      <p:pic>
        <p:nvPicPr>
          <p:cNvPr id="4" name="Image 1" descr="preencoded.png">
            <a:extLst>
              <a:ext uri="{FF2B5EF4-FFF2-40B4-BE49-F238E27FC236}">
                <a16:creationId xmlns:a16="http://schemas.microsoft.com/office/drawing/2014/main" id="{1C138C5E-EDA5-31A3-E962-2AE08C54C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9189" y="2074070"/>
            <a:ext cx="428626" cy="342900"/>
          </a:xfrm>
          <a:prstGeom prst="rect">
            <a:avLst/>
          </a:prstGeom>
        </p:spPr>
      </p:pic>
      <p:sp>
        <p:nvSpPr>
          <p:cNvPr id="5" name="Text 3">
            <a:extLst>
              <a:ext uri="{FF2B5EF4-FFF2-40B4-BE49-F238E27FC236}">
                <a16:creationId xmlns:a16="http://schemas.microsoft.com/office/drawing/2014/main" id="{E4257C9A-3DC8-E5DE-820E-B6DF9D62EBF7}"/>
              </a:ext>
            </a:extLst>
          </p:cNvPr>
          <p:cNvSpPr/>
          <p:nvPr/>
        </p:nvSpPr>
        <p:spPr>
          <a:xfrm>
            <a:off x="1762126" y="2030077"/>
            <a:ext cx="2175275" cy="430887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8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Our Purpose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4">
            <a:extLst>
              <a:ext uri="{FF2B5EF4-FFF2-40B4-BE49-F238E27FC236}">
                <a16:creationId xmlns:a16="http://schemas.microsoft.com/office/drawing/2014/main" id="{4F1A1FFA-6C88-C0BA-728B-4EE30A0D4007}"/>
              </a:ext>
            </a:extLst>
          </p:cNvPr>
          <p:cNvSpPr/>
          <p:nvPr/>
        </p:nvSpPr>
        <p:spPr>
          <a:xfrm>
            <a:off x="1762126" y="2965878"/>
            <a:ext cx="5614988" cy="830997"/>
          </a:xfrm>
          <a:prstGeom prst="rect">
            <a:avLst/>
          </a:prstGeom>
          <a:noFill/>
          <a:ln/>
        </p:spPr>
        <p:txBody>
          <a:bodyPr wrap="square" lIns="0" tIns="0" rIns="0" bIns="0" rtlCol="0" anchor="ctr">
            <a:spAutoFit/>
          </a:bodyPr>
          <a:lstStyle/>
          <a:p>
            <a:r>
              <a:rPr lang="en-US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To enable the digital transformation that drives society forward, making it possible to innovate, create, and live sustainably as a profitable technology business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5">
            <a:extLst>
              <a:ext uri="{FF2B5EF4-FFF2-40B4-BE49-F238E27FC236}">
                <a16:creationId xmlns:a16="http://schemas.microsoft.com/office/drawing/2014/main" id="{4D4B2DFF-B8EA-CC84-303F-DDBEEABF97B3}"/>
              </a:ext>
            </a:extLst>
          </p:cNvPr>
          <p:cNvSpPr/>
          <p:nvPr/>
        </p:nvSpPr>
        <p:spPr>
          <a:xfrm>
            <a:off x="1762127" y="4313143"/>
            <a:ext cx="3889013" cy="479618"/>
          </a:xfrm>
          <a:prstGeom prst="rect">
            <a:avLst/>
          </a:prstGeom>
          <a:noFill/>
          <a:ln/>
        </p:spPr>
        <p:txBody>
          <a:bodyPr wrap="none" lIns="0" tIns="170180" rIns="0" bIns="0" rtlCol="0" anchor="ctr">
            <a:spAutoFit/>
          </a:bodyPr>
          <a:lstStyle/>
          <a:p>
            <a:r>
              <a:rPr lang="en-US" sz="20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A leader in the digital revolution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hape 6">
            <a:extLst>
              <a:ext uri="{FF2B5EF4-FFF2-40B4-BE49-F238E27FC236}">
                <a16:creationId xmlns:a16="http://schemas.microsoft.com/office/drawing/2014/main" id="{A3A3F078-558F-9BF4-C6E8-B5B302CEEF26}"/>
              </a:ext>
            </a:extLst>
          </p:cNvPr>
          <p:cNvSpPr/>
          <p:nvPr/>
        </p:nvSpPr>
        <p:spPr>
          <a:xfrm>
            <a:off x="9574957" y="1658594"/>
            <a:ext cx="7029450" cy="3586162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9" name="Shape 7">
            <a:extLst>
              <a:ext uri="{FF2B5EF4-FFF2-40B4-BE49-F238E27FC236}">
                <a16:creationId xmlns:a16="http://schemas.microsoft.com/office/drawing/2014/main" id="{CCB3AA1A-7250-A537-908E-E31F982DADEF}"/>
              </a:ext>
            </a:extLst>
          </p:cNvPr>
          <p:cNvSpPr/>
          <p:nvPr/>
        </p:nvSpPr>
        <p:spPr>
          <a:xfrm>
            <a:off x="9574957" y="1658594"/>
            <a:ext cx="57150" cy="3586162"/>
          </a:xfrm>
          <a:prstGeom prst="rect">
            <a:avLst/>
          </a:prstGeom>
          <a:solidFill>
            <a:srgbClr val="4A86E8"/>
          </a:solidFill>
          <a:ln/>
        </p:spPr>
      </p:sp>
      <p:pic>
        <p:nvPicPr>
          <p:cNvPr id="10" name="Image 2" descr="preencoded.png">
            <a:extLst>
              <a:ext uri="{FF2B5EF4-FFF2-40B4-BE49-F238E27FC236}">
                <a16:creationId xmlns:a16="http://schemas.microsoft.com/office/drawing/2014/main" id="{02A12952-E85C-F551-EC77-7AF416EFDD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60719" y="2080075"/>
            <a:ext cx="428626" cy="342900"/>
          </a:xfrm>
          <a:prstGeom prst="rect">
            <a:avLst/>
          </a:prstGeom>
        </p:spPr>
      </p:pic>
      <p:sp>
        <p:nvSpPr>
          <p:cNvPr id="11" name="Text 8">
            <a:extLst>
              <a:ext uri="{FF2B5EF4-FFF2-40B4-BE49-F238E27FC236}">
                <a16:creationId xmlns:a16="http://schemas.microsoft.com/office/drawing/2014/main" id="{888B2083-EA4E-3622-5251-8D2A8EA10EA5}"/>
              </a:ext>
            </a:extLst>
          </p:cNvPr>
          <p:cNvSpPr/>
          <p:nvPr/>
        </p:nvSpPr>
        <p:spPr>
          <a:xfrm>
            <a:off x="10603656" y="2036082"/>
            <a:ext cx="2694648" cy="430887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8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Our Foundation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3" descr="preencoded.png">
            <a:extLst>
              <a:ext uri="{FF2B5EF4-FFF2-40B4-BE49-F238E27FC236}">
                <a16:creationId xmlns:a16="http://schemas.microsoft.com/office/drawing/2014/main" id="{7059F653-731A-B5D1-96D8-DCDACA7203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103969" y="2987332"/>
            <a:ext cx="642938" cy="857250"/>
          </a:xfrm>
          <a:prstGeom prst="rect">
            <a:avLst/>
          </a:prstGeom>
        </p:spPr>
      </p:pic>
      <p:sp>
        <p:nvSpPr>
          <p:cNvPr id="13" name="Text 9">
            <a:extLst>
              <a:ext uri="{FF2B5EF4-FFF2-40B4-BE49-F238E27FC236}">
                <a16:creationId xmlns:a16="http://schemas.microsoft.com/office/drawing/2014/main" id="{C6171F31-FFBF-BE5C-62A0-59CBBD2074C0}"/>
              </a:ext>
            </a:extLst>
          </p:cNvPr>
          <p:cNvSpPr/>
          <p:nvPr/>
        </p:nvSpPr>
        <p:spPr>
          <a:xfrm>
            <a:off x="10603656" y="4376298"/>
            <a:ext cx="2734723" cy="479618"/>
          </a:xfrm>
          <a:prstGeom prst="rect">
            <a:avLst/>
          </a:prstGeom>
          <a:noFill/>
          <a:ln/>
        </p:spPr>
        <p:txBody>
          <a:bodyPr wrap="none" lIns="0" tIns="170180" rIns="0" bIns="0" rtlCol="0" anchor="ctr">
            <a:spAutoFit/>
          </a:bodyPr>
          <a:lstStyle/>
          <a:p>
            <a:r>
              <a:rPr lang="en-US" sz="20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Cloud-first technology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10">
            <a:extLst>
              <a:ext uri="{FF2B5EF4-FFF2-40B4-BE49-F238E27FC236}">
                <a16:creationId xmlns:a16="http://schemas.microsoft.com/office/drawing/2014/main" id="{D9A3645A-B90C-7D17-DB0F-B04FB0121BFD}"/>
              </a:ext>
            </a:extLst>
          </p:cNvPr>
          <p:cNvSpPr/>
          <p:nvPr/>
        </p:nvSpPr>
        <p:spPr>
          <a:xfrm>
            <a:off x="762000" y="5524500"/>
            <a:ext cx="7000876" cy="3671888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15" name="Shape 11">
            <a:extLst>
              <a:ext uri="{FF2B5EF4-FFF2-40B4-BE49-F238E27FC236}">
                <a16:creationId xmlns:a16="http://schemas.microsoft.com/office/drawing/2014/main" id="{833A2326-A578-76FA-7D52-DD6030CEEE4E}"/>
              </a:ext>
            </a:extLst>
          </p:cNvPr>
          <p:cNvSpPr/>
          <p:nvPr/>
        </p:nvSpPr>
        <p:spPr>
          <a:xfrm>
            <a:off x="762001" y="5524500"/>
            <a:ext cx="57150" cy="3671888"/>
          </a:xfrm>
          <a:prstGeom prst="rect">
            <a:avLst/>
          </a:prstGeom>
          <a:solidFill>
            <a:srgbClr val="4A86E8"/>
          </a:solidFill>
          <a:ln/>
        </p:spPr>
      </p:sp>
      <p:pic>
        <p:nvPicPr>
          <p:cNvPr id="16" name="Image 4" descr="preencoded.png">
            <a:extLst>
              <a:ext uri="{FF2B5EF4-FFF2-40B4-BE49-F238E27FC236}">
                <a16:creationId xmlns:a16="http://schemas.microsoft.com/office/drawing/2014/main" id="{EFFF83AC-DCF0-C5CB-E53C-A80425A6F2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9189" y="5945982"/>
            <a:ext cx="428626" cy="342900"/>
          </a:xfrm>
          <a:prstGeom prst="rect">
            <a:avLst/>
          </a:prstGeom>
        </p:spPr>
      </p:pic>
      <p:sp>
        <p:nvSpPr>
          <p:cNvPr id="17" name="Text 12">
            <a:extLst>
              <a:ext uri="{FF2B5EF4-FFF2-40B4-BE49-F238E27FC236}">
                <a16:creationId xmlns:a16="http://schemas.microsoft.com/office/drawing/2014/main" id="{912E02F8-51F8-649A-B468-23C1EE272517}"/>
              </a:ext>
            </a:extLst>
          </p:cNvPr>
          <p:cNvSpPr/>
          <p:nvPr/>
        </p:nvSpPr>
        <p:spPr>
          <a:xfrm>
            <a:off x="1762126" y="5901989"/>
            <a:ext cx="3475310" cy="430887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8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Our Business Model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Image 5" descr="preencoded.png">
            <a:extLst>
              <a:ext uri="{FF2B5EF4-FFF2-40B4-BE49-F238E27FC236}">
                <a16:creationId xmlns:a16="http://schemas.microsoft.com/office/drawing/2014/main" id="{2301DA8A-BD01-7A4C-4F54-E2C22E91FC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62127" y="6796088"/>
            <a:ext cx="223354" cy="228600"/>
          </a:xfrm>
          <a:prstGeom prst="rect">
            <a:avLst/>
          </a:prstGeom>
        </p:spPr>
      </p:pic>
      <p:sp>
        <p:nvSpPr>
          <p:cNvPr id="19" name="Text 13">
            <a:extLst>
              <a:ext uri="{FF2B5EF4-FFF2-40B4-BE49-F238E27FC236}">
                <a16:creationId xmlns:a16="http://schemas.microsoft.com/office/drawing/2014/main" id="{C7643BD5-AA7C-E533-4E3F-822E150C5471}"/>
              </a:ext>
            </a:extLst>
          </p:cNvPr>
          <p:cNvSpPr/>
          <p:nvPr/>
        </p:nvSpPr>
        <p:spPr>
          <a:xfrm>
            <a:off x="2128354" y="6771888"/>
            <a:ext cx="2369828" cy="276999"/>
          </a:xfrm>
          <a:prstGeom prst="rect">
            <a:avLst/>
          </a:prstGeom>
          <a:noFill/>
          <a:ln/>
        </p:spPr>
        <p:txBody>
          <a:bodyPr wrap="square" lIns="0" tIns="0" rIns="0" bIns="0" rtlCol="0" anchor="ctr">
            <a:spAutoFit/>
          </a:bodyPr>
          <a:lstStyle/>
          <a:p>
            <a:r>
              <a:rPr lang="en-US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Software development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Image 6" descr="preencoded.png">
            <a:extLst>
              <a:ext uri="{FF2B5EF4-FFF2-40B4-BE49-F238E27FC236}">
                <a16:creationId xmlns:a16="http://schemas.microsoft.com/office/drawing/2014/main" id="{9363D3AD-9377-E670-924E-E94F3E5DC8F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41056" y="6796088"/>
            <a:ext cx="228600" cy="228600"/>
          </a:xfrm>
          <a:prstGeom prst="rect">
            <a:avLst/>
          </a:prstGeom>
        </p:spPr>
      </p:pic>
      <p:sp>
        <p:nvSpPr>
          <p:cNvPr id="21" name="Text 14">
            <a:extLst>
              <a:ext uri="{FF2B5EF4-FFF2-40B4-BE49-F238E27FC236}">
                <a16:creationId xmlns:a16="http://schemas.microsoft.com/office/drawing/2014/main" id="{50582D30-F751-D9CD-7D3B-9F1445E444D3}"/>
              </a:ext>
            </a:extLst>
          </p:cNvPr>
          <p:cNvSpPr/>
          <p:nvPr/>
        </p:nvSpPr>
        <p:spPr>
          <a:xfrm>
            <a:off x="5012533" y="6771890"/>
            <a:ext cx="1038746" cy="276999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Scalability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Image 7" descr="preencoded.png">
            <a:extLst>
              <a:ext uri="{FF2B5EF4-FFF2-40B4-BE49-F238E27FC236}">
                <a16:creationId xmlns:a16="http://schemas.microsoft.com/office/drawing/2014/main" id="{D38777CC-D01C-5E47-7FF0-BE7C639E25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62126" y="7567614"/>
            <a:ext cx="228600" cy="228600"/>
          </a:xfrm>
          <a:prstGeom prst="rect">
            <a:avLst/>
          </a:prstGeom>
        </p:spPr>
      </p:pic>
      <p:sp>
        <p:nvSpPr>
          <p:cNvPr id="23" name="Text 15">
            <a:extLst>
              <a:ext uri="{FF2B5EF4-FFF2-40B4-BE49-F238E27FC236}">
                <a16:creationId xmlns:a16="http://schemas.microsoft.com/office/drawing/2014/main" id="{AA447DE5-1FBC-8F95-0C17-EE039BE715AD}"/>
              </a:ext>
            </a:extLst>
          </p:cNvPr>
          <p:cNvSpPr/>
          <p:nvPr/>
        </p:nvSpPr>
        <p:spPr>
          <a:xfrm>
            <a:off x="2133600" y="7543416"/>
            <a:ext cx="1090042" cy="276999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Integration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Image 8" descr="preencoded.png">
            <a:extLst>
              <a:ext uri="{FF2B5EF4-FFF2-40B4-BE49-F238E27FC236}">
                <a16:creationId xmlns:a16="http://schemas.microsoft.com/office/drawing/2014/main" id="{7A75ACA3-BC47-62C4-9AC4-FC87ECAF2B7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41056" y="7567614"/>
            <a:ext cx="228600" cy="228600"/>
          </a:xfrm>
          <a:prstGeom prst="rect">
            <a:avLst/>
          </a:prstGeom>
        </p:spPr>
      </p:pic>
      <p:sp>
        <p:nvSpPr>
          <p:cNvPr id="25" name="Text 16">
            <a:extLst>
              <a:ext uri="{FF2B5EF4-FFF2-40B4-BE49-F238E27FC236}">
                <a16:creationId xmlns:a16="http://schemas.microsoft.com/office/drawing/2014/main" id="{4467575A-F180-A408-254C-B18D60F8726B}"/>
              </a:ext>
            </a:extLst>
          </p:cNvPr>
          <p:cNvSpPr/>
          <p:nvPr/>
        </p:nvSpPr>
        <p:spPr>
          <a:xfrm>
            <a:off x="5012532" y="7543416"/>
            <a:ext cx="1115690" cy="276999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Customers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17">
            <a:extLst>
              <a:ext uri="{FF2B5EF4-FFF2-40B4-BE49-F238E27FC236}">
                <a16:creationId xmlns:a16="http://schemas.microsoft.com/office/drawing/2014/main" id="{8CDDF7EF-EC3E-FB05-DE19-52DA91DA1C98}"/>
              </a:ext>
            </a:extLst>
          </p:cNvPr>
          <p:cNvSpPr/>
          <p:nvPr/>
        </p:nvSpPr>
        <p:spPr>
          <a:xfrm>
            <a:off x="1762126" y="8213631"/>
            <a:ext cx="2333972" cy="479618"/>
          </a:xfrm>
          <a:prstGeom prst="rect">
            <a:avLst/>
          </a:prstGeom>
          <a:noFill/>
          <a:ln/>
        </p:spPr>
        <p:txBody>
          <a:bodyPr wrap="none" lIns="0" tIns="170180" rIns="0" bIns="0" rtlCol="0" anchor="ctr">
            <a:spAutoFit/>
          </a:bodyPr>
          <a:lstStyle/>
          <a:p>
            <a:r>
              <a:rPr lang="en-US" sz="20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Integrated platform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Shape 18">
            <a:extLst>
              <a:ext uri="{FF2B5EF4-FFF2-40B4-BE49-F238E27FC236}">
                <a16:creationId xmlns:a16="http://schemas.microsoft.com/office/drawing/2014/main" id="{C52CCCFA-D70C-F981-D5DA-50495184A66C}"/>
              </a:ext>
            </a:extLst>
          </p:cNvPr>
          <p:cNvSpPr/>
          <p:nvPr/>
        </p:nvSpPr>
        <p:spPr>
          <a:xfrm>
            <a:off x="9574957" y="5530505"/>
            <a:ext cx="7029450" cy="3671888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28" name="Shape 19">
            <a:extLst>
              <a:ext uri="{FF2B5EF4-FFF2-40B4-BE49-F238E27FC236}">
                <a16:creationId xmlns:a16="http://schemas.microsoft.com/office/drawing/2014/main" id="{05B79545-447B-F47E-8924-8B516A71E3A9}"/>
              </a:ext>
            </a:extLst>
          </p:cNvPr>
          <p:cNvSpPr/>
          <p:nvPr/>
        </p:nvSpPr>
        <p:spPr>
          <a:xfrm>
            <a:off x="9574957" y="5530505"/>
            <a:ext cx="57150" cy="3671888"/>
          </a:xfrm>
          <a:prstGeom prst="rect">
            <a:avLst/>
          </a:prstGeom>
          <a:solidFill>
            <a:srgbClr val="4A86E8"/>
          </a:solidFill>
          <a:ln/>
        </p:spPr>
      </p:sp>
      <p:pic>
        <p:nvPicPr>
          <p:cNvPr id="29" name="Image 9" descr="preencoded.png">
            <a:extLst>
              <a:ext uri="{FF2B5EF4-FFF2-40B4-BE49-F238E27FC236}">
                <a16:creationId xmlns:a16="http://schemas.microsoft.com/office/drawing/2014/main" id="{3B91C334-7934-C9B6-3C07-37AA314E53B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960719" y="5951987"/>
            <a:ext cx="428626" cy="342900"/>
          </a:xfrm>
          <a:prstGeom prst="rect">
            <a:avLst/>
          </a:prstGeom>
        </p:spPr>
      </p:pic>
      <p:sp>
        <p:nvSpPr>
          <p:cNvPr id="30" name="Text 20">
            <a:extLst>
              <a:ext uri="{FF2B5EF4-FFF2-40B4-BE49-F238E27FC236}">
                <a16:creationId xmlns:a16="http://schemas.microsoft.com/office/drawing/2014/main" id="{5F06FFDB-9F32-E874-C14C-D85921915686}"/>
              </a:ext>
            </a:extLst>
          </p:cNvPr>
          <p:cNvSpPr/>
          <p:nvPr/>
        </p:nvSpPr>
        <p:spPr>
          <a:xfrm>
            <a:off x="10603656" y="5907994"/>
            <a:ext cx="2098331" cy="430887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8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Our Markets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21">
            <a:extLst>
              <a:ext uri="{FF2B5EF4-FFF2-40B4-BE49-F238E27FC236}">
                <a16:creationId xmlns:a16="http://schemas.microsoft.com/office/drawing/2014/main" id="{41DCAA68-776B-278C-DB95-617935B30E72}"/>
              </a:ext>
            </a:extLst>
          </p:cNvPr>
          <p:cNvSpPr/>
          <p:nvPr/>
        </p:nvSpPr>
        <p:spPr>
          <a:xfrm>
            <a:off x="10603656" y="6604659"/>
            <a:ext cx="3372718" cy="276999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b="1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Integrated technology position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 22">
            <a:extLst>
              <a:ext uri="{FF2B5EF4-FFF2-40B4-BE49-F238E27FC236}">
                <a16:creationId xmlns:a16="http://schemas.microsoft.com/office/drawing/2014/main" id="{75C0BAD3-18FE-CE9D-6D9E-02446C5B3D0A}"/>
              </a:ext>
            </a:extLst>
          </p:cNvPr>
          <p:cNvSpPr/>
          <p:nvPr/>
        </p:nvSpPr>
        <p:spPr>
          <a:xfrm>
            <a:off x="10603657" y="6947559"/>
            <a:ext cx="4154984" cy="276999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 United States, Canada, United Kingdom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23">
            <a:extLst>
              <a:ext uri="{FF2B5EF4-FFF2-40B4-BE49-F238E27FC236}">
                <a16:creationId xmlns:a16="http://schemas.microsoft.com/office/drawing/2014/main" id="{B5A50F50-DCDB-0178-DC52-CEFD87FECABB}"/>
              </a:ext>
            </a:extLst>
          </p:cNvPr>
          <p:cNvSpPr/>
          <p:nvPr/>
        </p:nvSpPr>
        <p:spPr>
          <a:xfrm>
            <a:off x="10603656" y="7433333"/>
            <a:ext cx="3770263" cy="276999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b="1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Presence based on business logic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24">
            <a:extLst>
              <a:ext uri="{FF2B5EF4-FFF2-40B4-BE49-F238E27FC236}">
                <a16:creationId xmlns:a16="http://schemas.microsoft.com/office/drawing/2014/main" id="{D942FC7F-717D-D79F-AAF9-FF53AFB54A8E}"/>
              </a:ext>
            </a:extLst>
          </p:cNvPr>
          <p:cNvSpPr/>
          <p:nvPr/>
        </p:nvSpPr>
        <p:spPr>
          <a:xfrm>
            <a:off x="10603657" y="7776233"/>
            <a:ext cx="2278572" cy="276999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dirty="0">
                <a:solidFill>
                  <a:srgbClr val="555555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 US, CA, AU, JP &amp; SG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25">
            <a:extLst>
              <a:ext uri="{FF2B5EF4-FFF2-40B4-BE49-F238E27FC236}">
                <a16:creationId xmlns:a16="http://schemas.microsoft.com/office/drawing/2014/main" id="{030DDB37-0E24-5BB2-C230-B722B52FAB7D}"/>
              </a:ext>
            </a:extLst>
          </p:cNvPr>
          <p:cNvSpPr/>
          <p:nvPr/>
        </p:nvSpPr>
        <p:spPr>
          <a:xfrm>
            <a:off x="10603657" y="8333936"/>
            <a:ext cx="2906245" cy="479618"/>
          </a:xfrm>
          <a:prstGeom prst="rect">
            <a:avLst/>
          </a:prstGeom>
          <a:noFill/>
          <a:ln/>
        </p:spPr>
        <p:txBody>
          <a:bodyPr wrap="none" lIns="0" tIns="170180" rIns="0" bIns="0" rtlCol="0" anchor="ctr">
            <a:spAutoFit/>
          </a:bodyPr>
          <a:lstStyle/>
          <a:p>
            <a:r>
              <a:rPr lang="en-US" sz="2000" b="1" dirty="0">
                <a:solidFill>
                  <a:srgbClr val="333333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Geographically focused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656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Benutzerdefiniert</PresentationFormat>
  <Paragraphs>60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Calibri</vt:lpstr>
      <vt:lpstr>Georgia</vt:lpstr>
      <vt:lpstr>Arial</vt:lpstr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Strategy In A Nutshell</dc:title>
  <dc:creator>StrategyPunk.com</dc:creator>
  <cp:lastModifiedBy>Thomas Kriete</cp:lastModifiedBy>
  <cp:revision>43</cp:revision>
  <dcterms:created xsi:type="dcterms:W3CDTF">2006-08-16T00:00:00Z</dcterms:created>
  <dcterms:modified xsi:type="dcterms:W3CDTF">2025-07-29T18:45:25Z</dcterms:modified>
  <dc:identifier>DAFs1ugOQp4</dc:identifier>
</cp:coreProperties>
</file>