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4"/>
  </p:notesMasterIdLst>
  <p:sldIdLst>
    <p:sldId id="292" r:id="rId2"/>
    <p:sldId id="293" r:id="rId3"/>
  </p:sldIdLst>
  <p:sldSz cx="18288000" cy="10287000"/>
  <p:notesSz cx="6858000" cy="9144000"/>
  <p:embeddedFontLst>
    <p:embeddedFont>
      <p:font typeface="Georgia" panose="02040502050405020303" pitchFamily="18" charset="0"/>
      <p:regular r:id="rId5"/>
      <p:bold r:id="rId6"/>
      <p:italic r:id="rId7"/>
      <p:boldItalic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1D476A"/>
    <a:srgbClr val="C9DDFB"/>
    <a:srgbClr val="F2F2F2"/>
    <a:srgbClr val="0C1D2D"/>
    <a:srgbClr val="3578AB"/>
    <a:srgbClr val="00A7F2"/>
    <a:srgbClr val="BD392F"/>
    <a:srgbClr val="9BBB5C"/>
    <a:srgbClr val="F29B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68" d="100"/>
          <a:sy n="68" d="100"/>
        </p:scale>
        <p:origin x="8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theme" Target="theme/theme1.xml"/><Relationship Id="rId5" Type="http://schemas.openxmlformats.org/officeDocument/2006/relationships/font" Target="fonts/font1.fntdata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7BB9C-5A4D-469E-B65B-1C4839688F48}" type="datetimeFigureOut">
              <a:rPr lang="de-DE" smtClean="0"/>
              <a:t>08.12.2024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3DE900-0B3F-4045-899C-BE93DA8830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5660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3DE900-0B3F-4045-899C-BE93DA88306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7036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4641FD-9F81-64B0-4BAB-403F37D285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A819783D-807F-5334-F77D-745DE3DD34C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5F8DDDE5-3889-9C9A-F2B9-40F8A0C7FB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3A9ADF0-8333-2B2E-5AC3-D37F5A4A273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3DE900-0B3F-4045-899C-BE93DA88306A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378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3BEA1A9-8D8E-9225-E395-6DAE590DFE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40">
            <a:extLst>
              <a:ext uri="{FF2B5EF4-FFF2-40B4-BE49-F238E27FC236}">
                <a16:creationId xmlns:a16="http://schemas.microsoft.com/office/drawing/2014/main" id="{207F77BC-C902-DC31-3AE0-A7259D011623}"/>
              </a:ext>
            </a:extLst>
          </p:cNvPr>
          <p:cNvSpPr txBox="1"/>
          <p:nvPr/>
        </p:nvSpPr>
        <p:spPr>
          <a:xfrm>
            <a:off x="712371" y="393555"/>
            <a:ext cx="14153084" cy="6771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r>
              <a:rPr lang="en-US" sz="4400" b="1" dirty="0">
                <a:solidFill>
                  <a:srgbClr val="000000"/>
                </a:solidFill>
                <a:latin typeface="Georgia" panose="02040502050405020303" pitchFamily="18" charset="0"/>
              </a:rPr>
              <a:t>Innovation End-to-End Process</a:t>
            </a:r>
          </a:p>
        </p:txBody>
      </p:sp>
      <p:sp>
        <p:nvSpPr>
          <p:cNvPr id="53" name="TextBox 53">
            <a:extLst>
              <a:ext uri="{FF2B5EF4-FFF2-40B4-BE49-F238E27FC236}">
                <a16:creationId xmlns:a16="http://schemas.microsoft.com/office/drawing/2014/main" id="{2EE2E8BD-9CBE-AB78-2F64-2B9552C3549B}"/>
              </a:ext>
            </a:extLst>
          </p:cNvPr>
          <p:cNvSpPr txBox="1"/>
          <p:nvPr/>
        </p:nvSpPr>
        <p:spPr>
          <a:xfrm>
            <a:off x="712371" y="1133607"/>
            <a:ext cx="15442029" cy="4234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Georgia" panose="02040502050405020303" pitchFamily="18" charset="0"/>
              </a:rPr>
              <a:t>Speed to Impact with Fewer, Bigger, and Better Innovations</a:t>
            </a:r>
            <a:endParaRPr lang="en-US" sz="2599" b="1" dirty="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  <p:sp>
        <p:nvSpPr>
          <p:cNvPr id="54" name="Freeform 54">
            <a:extLst>
              <a:ext uri="{FF2B5EF4-FFF2-40B4-BE49-F238E27FC236}">
                <a16:creationId xmlns:a16="http://schemas.microsoft.com/office/drawing/2014/main" id="{0D9EC17A-4330-9F6F-FFB1-9EBC71A4039F}"/>
              </a:ext>
            </a:extLst>
          </p:cNvPr>
          <p:cNvSpPr/>
          <p:nvPr/>
        </p:nvSpPr>
        <p:spPr>
          <a:xfrm>
            <a:off x="16558324" y="473084"/>
            <a:ext cx="1080000" cy="1080000"/>
          </a:xfrm>
          <a:custGeom>
            <a:avLst/>
            <a:gdLst/>
            <a:ahLst/>
            <a:cxnLst/>
            <a:rect l="l" t="t" r="r" b="b"/>
            <a:pathLst>
              <a:path w="715269" h="715269">
                <a:moveTo>
                  <a:pt x="0" y="0"/>
                </a:moveTo>
                <a:lnTo>
                  <a:pt x="715269" y="0"/>
                </a:lnTo>
                <a:lnTo>
                  <a:pt x="715269" y="715268"/>
                </a:lnTo>
                <a:lnTo>
                  <a:pt x="0" y="715268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55" name="TextBox 55">
            <a:extLst>
              <a:ext uri="{FF2B5EF4-FFF2-40B4-BE49-F238E27FC236}">
                <a16:creationId xmlns:a16="http://schemas.microsoft.com/office/drawing/2014/main" id="{D70F00FF-DAFC-151E-21A9-55A4E7F39454}"/>
              </a:ext>
            </a:extLst>
          </p:cNvPr>
          <p:cNvSpPr txBox="1"/>
          <p:nvPr/>
        </p:nvSpPr>
        <p:spPr>
          <a:xfrm>
            <a:off x="14133599" y="9602191"/>
            <a:ext cx="3498808" cy="4234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Georgia" panose="02040502050405020303" pitchFamily="18" charset="0"/>
              </a:rPr>
              <a:t>www.strategypunk.com</a:t>
            </a:r>
          </a:p>
        </p:txBody>
      </p:sp>
      <p:sp>
        <p:nvSpPr>
          <p:cNvPr id="19" name="Rechteck: abgerundete Ecken 18">
            <a:extLst>
              <a:ext uri="{FF2B5EF4-FFF2-40B4-BE49-F238E27FC236}">
                <a16:creationId xmlns:a16="http://schemas.microsoft.com/office/drawing/2014/main" id="{B2C71A1C-C113-4A89-92B2-17C588E6E573}"/>
              </a:ext>
            </a:extLst>
          </p:cNvPr>
          <p:cNvSpPr/>
          <p:nvPr/>
        </p:nvSpPr>
        <p:spPr>
          <a:xfrm>
            <a:off x="712371" y="2020701"/>
            <a:ext cx="16925953" cy="975963"/>
          </a:xfrm>
          <a:prstGeom prst="roundRect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68EE0DA4-E201-4C75-56CB-150630B82A76}"/>
              </a:ext>
            </a:extLst>
          </p:cNvPr>
          <p:cNvSpPr txBox="1"/>
          <p:nvPr/>
        </p:nvSpPr>
        <p:spPr>
          <a:xfrm>
            <a:off x="1557684" y="2154739"/>
            <a:ext cx="220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Trends Opportunities</a:t>
            </a: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DD84E16C-5B44-7C9A-521A-2D3E1A0A9B4A}"/>
              </a:ext>
            </a:extLst>
          </p:cNvPr>
          <p:cNvSpPr txBox="1"/>
          <p:nvPr/>
        </p:nvSpPr>
        <p:spPr>
          <a:xfrm>
            <a:off x="5534256" y="2308627"/>
            <a:ext cx="220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Exploration</a:t>
            </a: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10F06BED-BEBF-887E-FF83-39AEBE135BD6}"/>
              </a:ext>
            </a:extLst>
          </p:cNvPr>
          <p:cNvSpPr txBox="1"/>
          <p:nvPr/>
        </p:nvSpPr>
        <p:spPr>
          <a:xfrm>
            <a:off x="9510828" y="2308627"/>
            <a:ext cx="220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Development</a:t>
            </a: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F27C7D9E-168F-F18C-5754-3B3DB18AF360}"/>
              </a:ext>
            </a:extLst>
          </p:cNvPr>
          <p:cNvSpPr txBox="1"/>
          <p:nvPr/>
        </p:nvSpPr>
        <p:spPr>
          <a:xfrm>
            <a:off x="13462676" y="2308627"/>
            <a:ext cx="36898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Deployment</a:t>
            </a:r>
            <a:r>
              <a:rPr lang="de-DE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de-DE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Execution</a:t>
            </a:r>
            <a:endParaRPr lang="de-DE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Rechteck: abgerundete Ecken 55">
            <a:extLst>
              <a:ext uri="{FF2B5EF4-FFF2-40B4-BE49-F238E27FC236}">
                <a16:creationId xmlns:a16="http://schemas.microsoft.com/office/drawing/2014/main" id="{61458B48-54DB-BB42-84FD-18D4EEAFA21D}"/>
              </a:ext>
            </a:extLst>
          </p:cNvPr>
          <p:cNvSpPr/>
          <p:nvPr/>
        </p:nvSpPr>
        <p:spPr>
          <a:xfrm>
            <a:off x="1540302" y="3476204"/>
            <a:ext cx="2023716" cy="5334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Rechteck: abgerundete Ecken 57">
            <a:extLst>
              <a:ext uri="{FF2B5EF4-FFF2-40B4-BE49-F238E27FC236}">
                <a16:creationId xmlns:a16="http://schemas.microsoft.com/office/drawing/2014/main" id="{3857B42D-82CC-0BD0-B0E4-D4FFC8600E72}"/>
              </a:ext>
            </a:extLst>
          </p:cNvPr>
          <p:cNvSpPr/>
          <p:nvPr/>
        </p:nvSpPr>
        <p:spPr>
          <a:xfrm>
            <a:off x="1540302" y="4094695"/>
            <a:ext cx="2023716" cy="5334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9" name="Rechteck: abgerundete Ecken 58">
            <a:extLst>
              <a:ext uri="{FF2B5EF4-FFF2-40B4-BE49-F238E27FC236}">
                <a16:creationId xmlns:a16="http://schemas.microsoft.com/office/drawing/2014/main" id="{703264AA-3939-5745-7662-13689B838F4F}"/>
              </a:ext>
            </a:extLst>
          </p:cNvPr>
          <p:cNvSpPr/>
          <p:nvPr/>
        </p:nvSpPr>
        <p:spPr>
          <a:xfrm>
            <a:off x="1540302" y="4713186"/>
            <a:ext cx="2023716" cy="5334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0" name="Rechteck: abgerundete Ecken 59">
            <a:extLst>
              <a:ext uri="{FF2B5EF4-FFF2-40B4-BE49-F238E27FC236}">
                <a16:creationId xmlns:a16="http://schemas.microsoft.com/office/drawing/2014/main" id="{6A06E550-931F-2FCD-5EFC-C56FA7F09D9E}"/>
              </a:ext>
            </a:extLst>
          </p:cNvPr>
          <p:cNvSpPr/>
          <p:nvPr/>
        </p:nvSpPr>
        <p:spPr>
          <a:xfrm>
            <a:off x="1540302" y="5331676"/>
            <a:ext cx="2023716" cy="5334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Rechteck: abgerundete Ecken 63">
            <a:extLst>
              <a:ext uri="{FF2B5EF4-FFF2-40B4-BE49-F238E27FC236}">
                <a16:creationId xmlns:a16="http://schemas.microsoft.com/office/drawing/2014/main" id="{3A2104D8-7E0B-37F3-87B7-6EF84B7CD51D}"/>
              </a:ext>
            </a:extLst>
          </p:cNvPr>
          <p:cNvSpPr/>
          <p:nvPr/>
        </p:nvSpPr>
        <p:spPr>
          <a:xfrm>
            <a:off x="1540302" y="5950166"/>
            <a:ext cx="2023716" cy="5334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6" name="Trapezoid 65">
            <a:extLst>
              <a:ext uri="{FF2B5EF4-FFF2-40B4-BE49-F238E27FC236}">
                <a16:creationId xmlns:a16="http://schemas.microsoft.com/office/drawing/2014/main" id="{12D4C1C3-2F39-C7C1-C77A-74BAD664A523}"/>
              </a:ext>
            </a:extLst>
          </p:cNvPr>
          <p:cNvSpPr/>
          <p:nvPr/>
        </p:nvSpPr>
        <p:spPr>
          <a:xfrm rot="16200000">
            <a:off x="12310609" y="1739884"/>
            <a:ext cx="3007363" cy="6480000"/>
          </a:xfrm>
          <a:prstGeom prst="trapezoid">
            <a:avLst>
              <a:gd name="adj" fmla="val 32952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7" name="Trapezoid 66">
            <a:extLst>
              <a:ext uri="{FF2B5EF4-FFF2-40B4-BE49-F238E27FC236}">
                <a16:creationId xmlns:a16="http://schemas.microsoft.com/office/drawing/2014/main" id="{83833BA0-DFC3-450E-8C02-00E212508823}"/>
              </a:ext>
            </a:extLst>
          </p:cNvPr>
          <p:cNvSpPr/>
          <p:nvPr/>
        </p:nvSpPr>
        <p:spPr>
          <a:xfrm rot="5400000">
            <a:off x="5830608" y="1739884"/>
            <a:ext cx="3007363" cy="6480000"/>
          </a:xfrm>
          <a:prstGeom prst="trapezoid">
            <a:avLst>
              <a:gd name="adj" fmla="val 32952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8" name="Ellipse 67">
            <a:extLst>
              <a:ext uri="{FF2B5EF4-FFF2-40B4-BE49-F238E27FC236}">
                <a16:creationId xmlns:a16="http://schemas.microsoft.com/office/drawing/2014/main" id="{89E89686-8E18-D592-AA21-B106B4FF9621}"/>
              </a:ext>
            </a:extLst>
          </p:cNvPr>
          <p:cNvSpPr/>
          <p:nvPr/>
        </p:nvSpPr>
        <p:spPr>
          <a:xfrm>
            <a:off x="4498377" y="3878146"/>
            <a:ext cx="252000" cy="252000"/>
          </a:xfrm>
          <a:prstGeom prst="ellipse">
            <a:avLst/>
          </a:prstGeom>
          <a:solidFill>
            <a:srgbClr val="1D476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0" name="Ellipse 69">
            <a:extLst>
              <a:ext uri="{FF2B5EF4-FFF2-40B4-BE49-F238E27FC236}">
                <a16:creationId xmlns:a16="http://schemas.microsoft.com/office/drawing/2014/main" id="{0F83A1D3-7519-464E-ADAD-D48E72B0AE3B}"/>
              </a:ext>
            </a:extLst>
          </p:cNvPr>
          <p:cNvSpPr/>
          <p:nvPr/>
        </p:nvSpPr>
        <p:spPr>
          <a:xfrm>
            <a:off x="4736263" y="4308230"/>
            <a:ext cx="252000" cy="252000"/>
          </a:xfrm>
          <a:prstGeom prst="ellipse">
            <a:avLst/>
          </a:prstGeom>
          <a:solidFill>
            <a:srgbClr val="1D476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1" name="Ellipse 70">
            <a:extLst>
              <a:ext uri="{FF2B5EF4-FFF2-40B4-BE49-F238E27FC236}">
                <a16:creationId xmlns:a16="http://schemas.microsoft.com/office/drawing/2014/main" id="{B0BF6DFD-3CE5-7BB7-F6E2-38E57232B185}"/>
              </a:ext>
            </a:extLst>
          </p:cNvPr>
          <p:cNvSpPr/>
          <p:nvPr/>
        </p:nvSpPr>
        <p:spPr>
          <a:xfrm>
            <a:off x="5154465" y="4413657"/>
            <a:ext cx="252000" cy="252000"/>
          </a:xfrm>
          <a:prstGeom prst="ellipse">
            <a:avLst/>
          </a:prstGeom>
          <a:solidFill>
            <a:srgbClr val="1D476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2" name="Ellipse 71">
            <a:extLst>
              <a:ext uri="{FF2B5EF4-FFF2-40B4-BE49-F238E27FC236}">
                <a16:creationId xmlns:a16="http://schemas.microsoft.com/office/drawing/2014/main" id="{70479BF2-C2DB-45AA-6011-F1161B532371}"/>
              </a:ext>
            </a:extLst>
          </p:cNvPr>
          <p:cNvSpPr/>
          <p:nvPr/>
        </p:nvSpPr>
        <p:spPr>
          <a:xfrm>
            <a:off x="4371722" y="4748927"/>
            <a:ext cx="252000" cy="252000"/>
          </a:xfrm>
          <a:prstGeom prst="ellipse">
            <a:avLst/>
          </a:prstGeom>
          <a:solidFill>
            <a:srgbClr val="1D476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3" name="Ellipse 72">
            <a:extLst>
              <a:ext uri="{FF2B5EF4-FFF2-40B4-BE49-F238E27FC236}">
                <a16:creationId xmlns:a16="http://schemas.microsoft.com/office/drawing/2014/main" id="{052C8A8D-A30A-CD3F-FF85-F8DF95860B27}"/>
              </a:ext>
            </a:extLst>
          </p:cNvPr>
          <p:cNvSpPr/>
          <p:nvPr/>
        </p:nvSpPr>
        <p:spPr>
          <a:xfrm>
            <a:off x="4827633" y="4874927"/>
            <a:ext cx="252000" cy="252000"/>
          </a:xfrm>
          <a:prstGeom prst="ellipse">
            <a:avLst/>
          </a:prstGeom>
          <a:solidFill>
            <a:srgbClr val="1D476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4" name="Ellipse 73">
            <a:extLst>
              <a:ext uri="{FF2B5EF4-FFF2-40B4-BE49-F238E27FC236}">
                <a16:creationId xmlns:a16="http://schemas.microsoft.com/office/drawing/2014/main" id="{5C3B3828-EA63-2024-A460-04366E7AC9D8}"/>
              </a:ext>
            </a:extLst>
          </p:cNvPr>
          <p:cNvSpPr/>
          <p:nvPr/>
        </p:nvSpPr>
        <p:spPr>
          <a:xfrm>
            <a:off x="4557644" y="5166779"/>
            <a:ext cx="252000" cy="252000"/>
          </a:xfrm>
          <a:prstGeom prst="ellipse">
            <a:avLst/>
          </a:prstGeom>
          <a:solidFill>
            <a:srgbClr val="1D476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5" name="Ellipse 74">
            <a:extLst>
              <a:ext uri="{FF2B5EF4-FFF2-40B4-BE49-F238E27FC236}">
                <a16:creationId xmlns:a16="http://schemas.microsoft.com/office/drawing/2014/main" id="{5CC7379A-7C6E-A9EB-D434-9F513CEA9477}"/>
              </a:ext>
            </a:extLst>
          </p:cNvPr>
          <p:cNvSpPr/>
          <p:nvPr/>
        </p:nvSpPr>
        <p:spPr>
          <a:xfrm>
            <a:off x="5290988" y="5188378"/>
            <a:ext cx="252000" cy="252000"/>
          </a:xfrm>
          <a:prstGeom prst="ellipse">
            <a:avLst/>
          </a:prstGeom>
          <a:solidFill>
            <a:srgbClr val="1D476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6" name="Ellipse 75">
            <a:extLst>
              <a:ext uri="{FF2B5EF4-FFF2-40B4-BE49-F238E27FC236}">
                <a16:creationId xmlns:a16="http://schemas.microsoft.com/office/drawing/2014/main" id="{52007FAE-19B0-1AD6-48C2-E0E3553CDF6B}"/>
              </a:ext>
            </a:extLst>
          </p:cNvPr>
          <p:cNvSpPr/>
          <p:nvPr/>
        </p:nvSpPr>
        <p:spPr>
          <a:xfrm>
            <a:off x="4893171" y="5549860"/>
            <a:ext cx="252000" cy="252000"/>
          </a:xfrm>
          <a:prstGeom prst="ellipse">
            <a:avLst/>
          </a:prstGeom>
          <a:solidFill>
            <a:srgbClr val="1D476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7" name="Ellipse 76">
            <a:extLst>
              <a:ext uri="{FF2B5EF4-FFF2-40B4-BE49-F238E27FC236}">
                <a16:creationId xmlns:a16="http://schemas.microsoft.com/office/drawing/2014/main" id="{9172F254-47F7-D26A-5FC8-3F7866AB33BE}"/>
              </a:ext>
            </a:extLst>
          </p:cNvPr>
          <p:cNvSpPr/>
          <p:nvPr/>
        </p:nvSpPr>
        <p:spPr>
          <a:xfrm>
            <a:off x="4431644" y="5688889"/>
            <a:ext cx="252000" cy="252000"/>
          </a:xfrm>
          <a:prstGeom prst="ellipse">
            <a:avLst/>
          </a:prstGeom>
          <a:solidFill>
            <a:srgbClr val="1D476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8" name="Ellipse 77">
            <a:extLst>
              <a:ext uri="{FF2B5EF4-FFF2-40B4-BE49-F238E27FC236}">
                <a16:creationId xmlns:a16="http://schemas.microsoft.com/office/drawing/2014/main" id="{DADA03DE-5DD8-09B3-B5A9-DB076D0A16EA}"/>
              </a:ext>
            </a:extLst>
          </p:cNvPr>
          <p:cNvSpPr/>
          <p:nvPr/>
        </p:nvSpPr>
        <p:spPr>
          <a:xfrm>
            <a:off x="5430963" y="4727884"/>
            <a:ext cx="252000" cy="252000"/>
          </a:xfrm>
          <a:prstGeom prst="ellipse">
            <a:avLst/>
          </a:prstGeom>
          <a:solidFill>
            <a:srgbClr val="1D476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9" name="Ellipse 78">
            <a:extLst>
              <a:ext uri="{FF2B5EF4-FFF2-40B4-BE49-F238E27FC236}">
                <a16:creationId xmlns:a16="http://schemas.microsoft.com/office/drawing/2014/main" id="{A4A89538-DB31-A70A-F5A0-122143FCEC1E}"/>
              </a:ext>
            </a:extLst>
          </p:cNvPr>
          <p:cNvSpPr/>
          <p:nvPr/>
        </p:nvSpPr>
        <p:spPr>
          <a:xfrm>
            <a:off x="5079633" y="4004146"/>
            <a:ext cx="252000" cy="252000"/>
          </a:xfrm>
          <a:prstGeom prst="ellipse">
            <a:avLst/>
          </a:prstGeom>
          <a:solidFill>
            <a:srgbClr val="1D476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0" name="Ellipse 79">
            <a:extLst>
              <a:ext uri="{FF2B5EF4-FFF2-40B4-BE49-F238E27FC236}">
                <a16:creationId xmlns:a16="http://schemas.microsoft.com/office/drawing/2014/main" id="{0B8A899C-AF17-F35C-7502-CA330B01646F}"/>
              </a:ext>
            </a:extLst>
          </p:cNvPr>
          <p:cNvSpPr/>
          <p:nvPr/>
        </p:nvSpPr>
        <p:spPr>
          <a:xfrm>
            <a:off x="5569131" y="4169702"/>
            <a:ext cx="252000" cy="252000"/>
          </a:xfrm>
          <a:prstGeom prst="ellipse">
            <a:avLst/>
          </a:prstGeom>
          <a:solidFill>
            <a:srgbClr val="1D476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1" name="Ellipse 80">
            <a:extLst>
              <a:ext uri="{FF2B5EF4-FFF2-40B4-BE49-F238E27FC236}">
                <a16:creationId xmlns:a16="http://schemas.microsoft.com/office/drawing/2014/main" id="{814EEEBB-E61D-CC13-A130-A0A5BD262EBB}"/>
              </a:ext>
            </a:extLst>
          </p:cNvPr>
          <p:cNvSpPr/>
          <p:nvPr/>
        </p:nvSpPr>
        <p:spPr>
          <a:xfrm>
            <a:off x="5514423" y="5520150"/>
            <a:ext cx="252000" cy="252000"/>
          </a:xfrm>
          <a:prstGeom prst="ellipse">
            <a:avLst/>
          </a:prstGeom>
          <a:solidFill>
            <a:srgbClr val="1D476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2" name="Ellipse 81">
            <a:extLst>
              <a:ext uri="{FF2B5EF4-FFF2-40B4-BE49-F238E27FC236}">
                <a16:creationId xmlns:a16="http://schemas.microsoft.com/office/drawing/2014/main" id="{36A70384-68A9-3F59-3840-993B2DCF1EFA}"/>
              </a:ext>
            </a:extLst>
          </p:cNvPr>
          <p:cNvSpPr/>
          <p:nvPr/>
        </p:nvSpPr>
        <p:spPr>
          <a:xfrm>
            <a:off x="5812527" y="5094401"/>
            <a:ext cx="252000" cy="252000"/>
          </a:xfrm>
          <a:prstGeom prst="ellipse">
            <a:avLst/>
          </a:prstGeom>
          <a:solidFill>
            <a:srgbClr val="1D476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3" name="Ellipse 82">
            <a:extLst>
              <a:ext uri="{FF2B5EF4-FFF2-40B4-BE49-F238E27FC236}">
                <a16:creationId xmlns:a16="http://schemas.microsoft.com/office/drawing/2014/main" id="{5E420290-C1A2-D40A-7791-09DF3A3F673B}"/>
              </a:ext>
            </a:extLst>
          </p:cNvPr>
          <p:cNvSpPr/>
          <p:nvPr/>
        </p:nvSpPr>
        <p:spPr>
          <a:xfrm>
            <a:off x="5908293" y="4534145"/>
            <a:ext cx="252000" cy="252000"/>
          </a:xfrm>
          <a:prstGeom prst="ellipse">
            <a:avLst/>
          </a:prstGeom>
          <a:solidFill>
            <a:srgbClr val="1D476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4" name="Ellipse 83">
            <a:extLst>
              <a:ext uri="{FF2B5EF4-FFF2-40B4-BE49-F238E27FC236}">
                <a16:creationId xmlns:a16="http://schemas.microsoft.com/office/drawing/2014/main" id="{78282409-FE8B-1DBC-8939-4B1EA0A0B8FA}"/>
              </a:ext>
            </a:extLst>
          </p:cNvPr>
          <p:cNvSpPr/>
          <p:nvPr/>
        </p:nvSpPr>
        <p:spPr>
          <a:xfrm>
            <a:off x="6441348" y="5307041"/>
            <a:ext cx="252000" cy="252000"/>
          </a:xfrm>
          <a:prstGeom prst="ellipse">
            <a:avLst/>
          </a:prstGeom>
          <a:solidFill>
            <a:srgbClr val="1D476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5" name="Ellipse 84">
            <a:extLst>
              <a:ext uri="{FF2B5EF4-FFF2-40B4-BE49-F238E27FC236}">
                <a16:creationId xmlns:a16="http://schemas.microsoft.com/office/drawing/2014/main" id="{0AB24966-5D31-9FC7-0A17-D27AECB0FC70}"/>
              </a:ext>
            </a:extLst>
          </p:cNvPr>
          <p:cNvSpPr/>
          <p:nvPr/>
        </p:nvSpPr>
        <p:spPr>
          <a:xfrm>
            <a:off x="6662121" y="4777184"/>
            <a:ext cx="252000" cy="252000"/>
          </a:xfrm>
          <a:prstGeom prst="ellipse">
            <a:avLst/>
          </a:prstGeom>
          <a:solidFill>
            <a:srgbClr val="1D476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6" name="Ellipse 85">
            <a:extLst>
              <a:ext uri="{FF2B5EF4-FFF2-40B4-BE49-F238E27FC236}">
                <a16:creationId xmlns:a16="http://schemas.microsoft.com/office/drawing/2014/main" id="{943F96E1-7B98-AE1B-0FEA-FFA8623FE84C}"/>
              </a:ext>
            </a:extLst>
          </p:cNvPr>
          <p:cNvSpPr/>
          <p:nvPr/>
        </p:nvSpPr>
        <p:spPr>
          <a:xfrm>
            <a:off x="6223395" y="4916113"/>
            <a:ext cx="252000" cy="252000"/>
          </a:xfrm>
          <a:prstGeom prst="ellipse">
            <a:avLst/>
          </a:prstGeom>
          <a:solidFill>
            <a:srgbClr val="1D476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7" name="Ellipse 86">
            <a:extLst>
              <a:ext uri="{FF2B5EF4-FFF2-40B4-BE49-F238E27FC236}">
                <a16:creationId xmlns:a16="http://schemas.microsoft.com/office/drawing/2014/main" id="{8AF1DB69-94F0-09E6-EF1A-2A2A5011B38D}"/>
              </a:ext>
            </a:extLst>
          </p:cNvPr>
          <p:cNvSpPr/>
          <p:nvPr/>
        </p:nvSpPr>
        <p:spPr>
          <a:xfrm>
            <a:off x="7664554" y="4588145"/>
            <a:ext cx="396000" cy="396000"/>
          </a:xfrm>
          <a:prstGeom prst="ellipse">
            <a:avLst/>
          </a:prstGeom>
          <a:solidFill>
            <a:srgbClr val="1D476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8" name="Ellipse 87">
            <a:extLst>
              <a:ext uri="{FF2B5EF4-FFF2-40B4-BE49-F238E27FC236}">
                <a16:creationId xmlns:a16="http://schemas.microsoft.com/office/drawing/2014/main" id="{4F56D629-6AC1-08F9-D1ED-70108CAAFC81}"/>
              </a:ext>
            </a:extLst>
          </p:cNvPr>
          <p:cNvSpPr/>
          <p:nvPr/>
        </p:nvSpPr>
        <p:spPr>
          <a:xfrm>
            <a:off x="8213586" y="5133676"/>
            <a:ext cx="396000" cy="396000"/>
          </a:xfrm>
          <a:prstGeom prst="ellipse">
            <a:avLst/>
          </a:prstGeom>
          <a:solidFill>
            <a:srgbClr val="1D476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9" name="Ellipse 88">
            <a:extLst>
              <a:ext uri="{FF2B5EF4-FFF2-40B4-BE49-F238E27FC236}">
                <a16:creationId xmlns:a16="http://schemas.microsoft.com/office/drawing/2014/main" id="{14A5451F-8A46-FE3E-D88E-75C1479B4302}"/>
              </a:ext>
            </a:extLst>
          </p:cNvPr>
          <p:cNvSpPr/>
          <p:nvPr/>
        </p:nvSpPr>
        <p:spPr>
          <a:xfrm>
            <a:off x="8975360" y="4581160"/>
            <a:ext cx="396000" cy="396000"/>
          </a:xfrm>
          <a:prstGeom prst="ellipse">
            <a:avLst/>
          </a:prstGeom>
          <a:solidFill>
            <a:srgbClr val="1D476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0" name="Ellipse 89">
            <a:extLst>
              <a:ext uri="{FF2B5EF4-FFF2-40B4-BE49-F238E27FC236}">
                <a16:creationId xmlns:a16="http://schemas.microsoft.com/office/drawing/2014/main" id="{B2210B54-A151-3C2A-00C9-D7958532DFE3}"/>
              </a:ext>
            </a:extLst>
          </p:cNvPr>
          <p:cNvSpPr/>
          <p:nvPr/>
        </p:nvSpPr>
        <p:spPr>
          <a:xfrm>
            <a:off x="10043234" y="4772113"/>
            <a:ext cx="396000" cy="396000"/>
          </a:xfrm>
          <a:prstGeom prst="ellipse">
            <a:avLst/>
          </a:prstGeom>
          <a:solidFill>
            <a:srgbClr val="1D476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1" name="Ellipse 90">
            <a:extLst>
              <a:ext uri="{FF2B5EF4-FFF2-40B4-BE49-F238E27FC236}">
                <a16:creationId xmlns:a16="http://schemas.microsoft.com/office/drawing/2014/main" id="{943C3B0F-1410-572C-F61C-3B445FE634A8}"/>
              </a:ext>
            </a:extLst>
          </p:cNvPr>
          <p:cNvSpPr/>
          <p:nvPr/>
        </p:nvSpPr>
        <p:spPr>
          <a:xfrm>
            <a:off x="11057506" y="4502113"/>
            <a:ext cx="540000" cy="540000"/>
          </a:xfrm>
          <a:prstGeom prst="ellipse">
            <a:avLst/>
          </a:prstGeom>
          <a:solidFill>
            <a:srgbClr val="1D476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3" name="Ellipse 92">
            <a:extLst>
              <a:ext uri="{FF2B5EF4-FFF2-40B4-BE49-F238E27FC236}">
                <a16:creationId xmlns:a16="http://schemas.microsoft.com/office/drawing/2014/main" id="{11D39F4C-254A-FC7B-961A-209FF0F5F23C}"/>
              </a:ext>
            </a:extLst>
          </p:cNvPr>
          <p:cNvSpPr/>
          <p:nvPr/>
        </p:nvSpPr>
        <p:spPr>
          <a:xfrm>
            <a:off x="12165398" y="5106150"/>
            <a:ext cx="540000" cy="540000"/>
          </a:xfrm>
          <a:prstGeom prst="ellipse">
            <a:avLst/>
          </a:prstGeom>
          <a:solidFill>
            <a:srgbClr val="1D476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4" name="Ellipse 93">
            <a:extLst>
              <a:ext uri="{FF2B5EF4-FFF2-40B4-BE49-F238E27FC236}">
                <a16:creationId xmlns:a16="http://schemas.microsoft.com/office/drawing/2014/main" id="{19A03B8D-6841-648B-8206-E142CE2CF2F7}"/>
              </a:ext>
            </a:extLst>
          </p:cNvPr>
          <p:cNvSpPr/>
          <p:nvPr/>
        </p:nvSpPr>
        <p:spPr>
          <a:xfrm>
            <a:off x="12786966" y="4336767"/>
            <a:ext cx="540000" cy="540000"/>
          </a:xfrm>
          <a:prstGeom prst="ellipse">
            <a:avLst/>
          </a:prstGeom>
          <a:solidFill>
            <a:srgbClr val="1D476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5" name="Ellipse 94">
            <a:extLst>
              <a:ext uri="{FF2B5EF4-FFF2-40B4-BE49-F238E27FC236}">
                <a16:creationId xmlns:a16="http://schemas.microsoft.com/office/drawing/2014/main" id="{FEE384FC-028B-3D1E-9511-4B011A59AF9F}"/>
              </a:ext>
            </a:extLst>
          </p:cNvPr>
          <p:cNvSpPr/>
          <p:nvPr/>
        </p:nvSpPr>
        <p:spPr>
          <a:xfrm>
            <a:off x="13404796" y="5074771"/>
            <a:ext cx="648000" cy="648000"/>
          </a:xfrm>
          <a:prstGeom prst="ellipse">
            <a:avLst/>
          </a:prstGeom>
          <a:solidFill>
            <a:srgbClr val="1D476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6" name="Ellipse 95">
            <a:extLst>
              <a:ext uri="{FF2B5EF4-FFF2-40B4-BE49-F238E27FC236}">
                <a16:creationId xmlns:a16="http://schemas.microsoft.com/office/drawing/2014/main" id="{0FC1DD2A-D160-83F8-E52C-EA5BCC68FAF9}"/>
              </a:ext>
            </a:extLst>
          </p:cNvPr>
          <p:cNvSpPr/>
          <p:nvPr/>
        </p:nvSpPr>
        <p:spPr>
          <a:xfrm>
            <a:off x="14052726" y="4226927"/>
            <a:ext cx="648000" cy="648000"/>
          </a:xfrm>
          <a:prstGeom prst="ellipse">
            <a:avLst/>
          </a:prstGeom>
          <a:solidFill>
            <a:srgbClr val="1D476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7" name="Ellipse 96">
            <a:extLst>
              <a:ext uri="{FF2B5EF4-FFF2-40B4-BE49-F238E27FC236}">
                <a16:creationId xmlns:a16="http://schemas.microsoft.com/office/drawing/2014/main" id="{DE8E94BD-1AC8-419C-D9E7-FF75C42A9DF2}"/>
              </a:ext>
            </a:extLst>
          </p:cNvPr>
          <p:cNvSpPr/>
          <p:nvPr/>
        </p:nvSpPr>
        <p:spPr>
          <a:xfrm>
            <a:off x="14628287" y="5238376"/>
            <a:ext cx="720000" cy="720000"/>
          </a:xfrm>
          <a:prstGeom prst="ellipse">
            <a:avLst/>
          </a:prstGeom>
          <a:solidFill>
            <a:srgbClr val="1D476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8" name="Ellipse 97">
            <a:extLst>
              <a:ext uri="{FF2B5EF4-FFF2-40B4-BE49-F238E27FC236}">
                <a16:creationId xmlns:a16="http://schemas.microsoft.com/office/drawing/2014/main" id="{07B617F8-29EB-6306-6CA5-6D8BC487E650}"/>
              </a:ext>
            </a:extLst>
          </p:cNvPr>
          <p:cNvSpPr/>
          <p:nvPr/>
        </p:nvSpPr>
        <p:spPr>
          <a:xfrm>
            <a:off x="15384947" y="4066231"/>
            <a:ext cx="864000" cy="864000"/>
          </a:xfrm>
          <a:prstGeom prst="ellipse">
            <a:avLst/>
          </a:prstGeom>
          <a:solidFill>
            <a:srgbClr val="1D476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9" name="Ellipse 98">
            <a:extLst>
              <a:ext uri="{FF2B5EF4-FFF2-40B4-BE49-F238E27FC236}">
                <a16:creationId xmlns:a16="http://schemas.microsoft.com/office/drawing/2014/main" id="{2A674D51-CE8C-CA8D-7B97-72C58EFD7BE1}"/>
              </a:ext>
            </a:extLst>
          </p:cNvPr>
          <p:cNvSpPr/>
          <p:nvPr/>
        </p:nvSpPr>
        <p:spPr>
          <a:xfrm>
            <a:off x="15885930" y="5145596"/>
            <a:ext cx="972000" cy="972000"/>
          </a:xfrm>
          <a:prstGeom prst="ellipse">
            <a:avLst/>
          </a:prstGeom>
          <a:solidFill>
            <a:srgbClr val="1D476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0" name="Ellipse 99">
            <a:extLst>
              <a:ext uri="{FF2B5EF4-FFF2-40B4-BE49-F238E27FC236}">
                <a16:creationId xmlns:a16="http://schemas.microsoft.com/office/drawing/2014/main" id="{834D11D6-79B1-A44D-C156-4D247167B911}"/>
              </a:ext>
            </a:extLst>
          </p:cNvPr>
          <p:cNvSpPr/>
          <p:nvPr/>
        </p:nvSpPr>
        <p:spPr>
          <a:xfrm>
            <a:off x="10659268" y="5057738"/>
            <a:ext cx="396000" cy="396000"/>
          </a:xfrm>
          <a:prstGeom prst="ellipse">
            <a:avLst/>
          </a:prstGeom>
          <a:solidFill>
            <a:srgbClr val="1D476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1" name="Ellipse 100">
            <a:extLst>
              <a:ext uri="{FF2B5EF4-FFF2-40B4-BE49-F238E27FC236}">
                <a16:creationId xmlns:a16="http://schemas.microsoft.com/office/drawing/2014/main" id="{C4DC5DDE-F428-4F4C-1227-BB365C0EFE88}"/>
              </a:ext>
            </a:extLst>
          </p:cNvPr>
          <p:cNvSpPr/>
          <p:nvPr/>
        </p:nvSpPr>
        <p:spPr>
          <a:xfrm>
            <a:off x="9393938" y="5087016"/>
            <a:ext cx="396000" cy="396000"/>
          </a:xfrm>
          <a:prstGeom prst="ellipse">
            <a:avLst/>
          </a:prstGeom>
          <a:solidFill>
            <a:srgbClr val="1D476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19" name="Gruppieren 118">
            <a:extLst>
              <a:ext uri="{FF2B5EF4-FFF2-40B4-BE49-F238E27FC236}">
                <a16:creationId xmlns:a16="http://schemas.microsoft.com/office/drawing/2014/main" id="{33EB99A0-432C-DA63-0CC1-DF55F108CA8C}"/>
              </a:ext>
            </a:extLst>
          </p:cNvPr>
          <p:cNvGrpSpPr/>
          <p:nvPr/>
        </p:nvGrpSpPr>
        <p:grpSpPr>
          <a:xfrm>
            <a:off x="5573484" y="6648293"/>
            <a:ext cx="9926703" cy="2111556"/>
            <a:chOff x="5923652" y="6916110"/>
            <a:chExt cx="9926703" cy="2111556"/>
          </a:xfrm>
        </p:grpSpPr>
        <p:grpSp>
          <p:nvGrpSpPr>
            <p:cNvPr id="106" name="Gruppieren 105">
              <a:extLst>
                <a:ext uri="{FF2B5EF4-FFF2-40B4-BE49-F238E27FC236}">
                  <a16:creationId xmlns:a16="http://schemas.microsoft.com/office/drawing/2014/main" id="{FDB08B50-9A76-1E33-3360-8197073CB2F0}"/>
                </a:ext>
              </a:extLst>
            </p:cNvPr>
            <p:cNvGrpSpPr/>
            <p:nvPr/>
          </p:nvGrpSpPr>
          <p:grpSpPr>
            <a:xfrm>
              <a:off x="5923652" y="6919358"/>
              <a:ext cx="3195144" cy="2108308"/>
              <a:chOff x="6383836" y="6961285"/>
              <a:chExt cx="3195144" cy="2108308"/>
            </a:xfrm>
          </p:grpSpPr>
          <p:sp>
            <p:nvSpPr>
              <p:cNvPr id="103" name="Rechteck: abgerundete Ecken 102">
                <a:extLst>
                  <a:ext uri="{FF2B5EF4-FFF2-40B4-BE49-F238E27FC236}">
                    <a16:creationId xmlns:a16="http://schemas.microsoft.com/office/drawing/2014/main" id="{4E33221B-E94E-C575-910C-E10E237BBD2F}"/>
                  </a:ext>
                </a:extLst>
              </p:cNvPr>
              <p:cNvSpPr/>
              <p:nvPr/>
            </p:nvSpPr>
            <p:spPr>
              <a:xfrm>
                <a:off x="6383836" y="7519629"/>
                <a:ext cx="3195144" cy="1549964"/>
              </a:xfrm>
              <a:prstGeom prst="roundRect">
                <a:avLst>
                  <a:gd name="adj" fmla="val 330"/>
                </a:avLst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02" name="Rechteck: abgerundete Ecken 101">
                <a:extLst>
                  <a:ext uri="{FF2B5EF4-FFF2-40B4-BE49-F238E27FC236}">
                    <a16:creationId xmlns:a16="http://schemas.microsoft.com/office/drawing/2014/main" id="{16154CF8-838A-6BEB-EB59-8AA3237BCB64}"/>
                  </a:ext>
                </a:extLst>
              </p:cNvPr>
              <p:cNvSpPr/>
              <p:nvPr/>
            </p:nvSpPr>
            <p:spPr>
              <a:xfrm>
                <a:off x="6383836" y="6961285"/>
                <a:ext cx="3195143" cy="715922"/>
              </a:xfrm>
              <a:prstGeom prst="roundRect">
                <a:avLst/>
              </a:prstGeom>
              <a:solidFill>
                <a:srgbClr val="4F81BD"/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05" name="Textfeld 104">
                <a:extLst>
                  <a:ext uri="{FF2B5EF4-FFF2-40B4-BE49-F238E27FC236}">
                    <a16:creationId xmlns:a16="http://schemas.microsoft.com/office/drawing/2014/main" id="{E7372749-C92D-2F39-DB7A-16741E2371AB}"/>
                  </a:ext>
                </a:extLst>
              </p:cNvPr>
              <p:cNvSpPr txBox="1"/>
              <p:nvPr/>
            </p:nvSpPr>
            <p:spPr>
              <a:xfrm>
                <a:off x="6876808" y="7115402"/>
                <a:ext cx="2209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2000" b="1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Fewer</a:t>
                </a:r>
                <a:endParaRPr lang="de-DE" sz="2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08" name="Gruppieren 107">
              <a:extLst>
                <a:ext uri="{FF2B5EF4-FFF2-40B4-BE49-F238E27FC236}">
                  <a16:creationId xmlns:a16="http://schemas.microsoft.com/office/drawing/2014/main" id="{9798D8C8-202F-3432-212F-1E2A801BE2BD}"/>
                </a:ext>
              </a:extLst>
            </p:cNvPr>
            <p:cNvGrpSpPr/>
            <p:nvPr/>
          </p:nvGrpSpPr>
          <p:grpSpPr>
            <a:xfrm>
              <a:off x="9296027" y="6919358"/>
              <a:ext cx="3195144" cy="2108308"/>
              <a:chOff x="6383836" y="6961285"/>
              <a:chExt cx="3195144" cy="2108308"/>
            </a:xfrm>
          </p:grpSpPr>
          <p:sp>
            <p:nvSpPr>
              <p:cNvPr id="109" name="Rechteck: abgerundete Ecken 108">
                <a:extLst>
                  <a:ext uri="{FF2B5EF4-FFF2-40B4-BE49-F238E27FC236}">
                    <a16:creationId xmlns:a16="http://schemas.microsoft.com/office/drawing/2014/main" id="{D83D7309-42C4-3FD1-68D2-B1D0DBEABA13}"/>
                  </a:ext>
                </a:extLst>
              </p:cNvPr>
              <p:cNvSpPr/>
              <p:nvPr/>
            </p:nvSpPr>
            <p:spPr>
              <a:xfrm>
                <a:off x="6383836" y="7519629"/>
                <a:ext cx="3195144" cy="1549964"/>
              </a:xfrm>
              <a:prstGeom prst="roundRect">
                <a:avLst>
                  <a:gd name="adj" fmla="val 330"/>
                </a:avLst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0" name="Rechteck: abgerundete Ecken 109">
                <a:extLst>
                  <a:ext uri="{FF2B5EF4-FFF2-40B4-BE49-F238E27FC236}">
                    <a16:creationId xmlns:a16="http://schemas.microsoft.com/office/drawing/2014/main" id="{A1C1BB5B-1C86-7F4D-E3F8-750B02CDB44D}"/>
                  </a:ext>
                </a:extLst>
              </p:cNvPr>
              <p:cNvSpPr/>
              <p:nvPr/>
            </p:nvSpPr>
            <p:spPr>
              <a:xfrm>
                <a:off x="6383836" y="6961285"/>
                <a:ext cx="3195143" cy="715922"/>
              </a:xfrm>
              <a:prstGeom prst="roundRect">
                <a:avLst/>
              </a:prstGeom>
              <a:solidFill>
                <a:srgbClr val="4F81BD"/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1" name="Textfeld 110">
                <a:extLst>
                  <a:ext uri="{FF2B5EF4-FFF2-40B4-BE49-F238E27FC236}">
                    <a16:creationId xmlns:a16="http://schemas.microsoft.com/office/drawing/2014/main" id="{8AE57014-0C26-0398-E689-A772EB7281F4}"/>
                  </a:ext>
                </a:extLst>
              </p:cNvPr>
              <p:cNvSpPr txBox="1"/>
              <p:nvPr/>
            </p:nvSpPr>
            <p:spPr>
              <a:xfrm>
                <a:off x="6876808" y="7115402"/>
                <a:ext cx="2209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20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Bigger</a:t>
                </a:r>
              </a:p>
            </p:txBody>
          </p:sp>
        </p:grpSp>
        <p:grpSp>
          <p:nvGrpSpPr>
            <p:cNvPr id="112" name="Gruppieren 111">
              <a:extLst>
                <a:ext uri="{FF2B5EF4-FFF2-40B4-BE49-F238E27FC236}">
                  <a16:creationId xmlns:a16="http://schemas.microsoft.com/office/drawing/2014/main" id="{385743D0-15BD-1624-C6D0-540D3E66888F}"/>
                </a:ext>
              </a:extLst>
            </p:cNvPr>
            <p:cNvGrpSpPr/>
            <p:nvPr/>
          </p:nvGrpSpPr>
          <p:grpSpPr>
            <a:xfrm>
              <a:off x="12655211" y="6916110"/>
              <a:ext cx="3195144" cy="2108308"/>
              <a:chOff x="6383836" y="6961285"/>
              <a:chExt cx="3195144" cy="2108308"/>
            </a:xfrm>
          </p:grpSpPr>
          <p:sp>
            <p:nvSpPr>
              <p:cNvPr id="113" name="Rechteck: abgerundete Ecken 112">
                <a:extLst>
                  <a:ext uri="{FF2B5EF4-FFF2-40B4-BE49-F238E27FC236}">
                    <a16:creationId xmlns:a16="http://schemas.microsoft.com/office/drawing/2014/main" id="{696F78BB-0FDE-FE56-45E7-2F53D6347DFF}"/>
                  </a:ext>
                </a:extLst>
              </p:cNvPr>
              <p:cNvSpPr/>
              <p:nvPr/>
            </p:nvSpPr>
            <p:spPr>
              <a:xfrm>
                <a:off x="6383836" y="7519629"/>
                <a:ext cx="3195144" cy="1549964"/>
              </a:xfrm>
              <a:prstGeom prst="roundRect">
                <a:avLst>
                  <a:gd name="adj" fmla="val 330"/>
                </a:avLst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4" name="Rechteck: abgerundete Ecken 113">
                <a:extLst>
                  <a:ext uri="{FF2B5EF4-FFF2-40B4-BE49-F238E27FC236}">
                    <a16:creationId xmlns:a16="http://schemas.microsoft.com/office/drawing/2014/main" id="{1478F125-F7DB-9181-E77A-0219807097A7}"/>
                  </a:ext>
                </a:extLst>
              </p:cNvPr>
              <p:cNvSpPr/>
              <p:nvPr/>
            </p:nvSpPr>
            <p:spPr>
              <a:xfrm>
                <a:off x="6383836" y="6961285"/>
                <a:ext cx="3195143" cy="715922"/>
              </a:xfrm>
              <a:prstGeom prst="roundRect">
                <a:avLst/>
              </a:prstGeom>
              <a:solidFill>
                <a:srgbClr val="4F81BD"/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5" name="Textfeld 114">
                <a:extLst>
                  <a:ext uri="{FF2B5EF4-FFF2-40B4-BE49-F238E27FC236}">
                    <a16:creationId xmlns:a16="http://schemas.microsoft.com/office/drawing/2014/main" id="{28F99F54-70C9-69FD-D504-08A8CC4E81C1}"/>
                  </a:ext>
                </a:extLst>
              </p:cNvPr>
              <p:cNvSpPr txBox="1"/>
              <p:nvPr/>
            </p:nvSpPr>
            <p:spPr>
              <a:xfrm>
                <a:off x="6876808" y="7115402"/>
                <a:ext cx="2209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2000" b="1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Better</a:t>
                </a:r>
                <a:endParaRPr lang="de-DE" sz="2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16" name="Textfeld 115">
              <a:extLst>
                <a:ext uri="{FF2B5EF4-FFF2-40B4-BE49-F238E27FC236}">
                  <a16:creationId xmlns:a16="http://schemas.microsoft.com/office/drawing/2014/main" id="{ACC5F1FE-72FD-5529-3756-179CF80C4257}"/>
                </a:ext>
              </a:extLst>
            </p:cNvPr>
            <p:cNvSpPr txBox="1"/>
            <p:nvPr/>
          </p:nvSpPr>
          <p:spPr>
            <a:xfrm>
              <a:off x="6683705" y="8005974"/>
              <a:ext cx="16961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dirty="0" err="1">
                  <a:latin typeface="Arial" panose="020B0604020202020204" pitchFamily="34" charset="0"/>
                  <a:cs typeface="Arial" panose="020B0604020202020204" pitchFamily="34" charset="0"/>
                </a:rPr>
                <a:t>Prioritize</a:t>
              </a:r>
              <a:r>
                <a:rPr lang="de-DE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e-DE" dirty="0" err="1">
                  <a:latin typeface="Arial" panose="020B0604020202020204" pitchFamily="34" charset="0"/>
                  <a:cs typeface="Arial" panose="020B0604020202020204" pitchFamily="34" charset="0"/>
                </a:rPr>
                <a:t>strategic</a:t>
              </a:r>
              <a:r>
                <a:rPr lang="de-DE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e-DE" dirty="0" err="1">
                  <a:latin typeface="Arial" panose="020B0604020202020204" pitchFamily="34" charset="0"/>
                  <a:cs typeface="Arial" panose="020B0604020202020204" pitchFamily="34" charset="0"/>
                </a:rPr>
                <a:t>bets</a:t>
              </a:r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7" name="Textfeld 116">
              <a:extLst>
                <a:ext uri="{FF2B5EF4-FFF2-40B4-BE49-F238E27FC236}">
                  <a16:creationId xmlns:a16="http://schemas.microsoft.com/office/drawing/2014/main" id="{9767A904-2511-35B7-5CE4-6C8850ADADC8}"/>
                </a:ext>
              </a:extLst>
            </p:cNvPr>
            <p:cNvSpPr txBox="1"/>
            <p:nvPr/>
          </p:nvSpPr>
          <p:spPr>
            <a:xfrm>
              <a:off x="9510828" y="7728975"/>
              <a:ext cx="260497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dirty="0">
                  <a:latin typeface="Arial" panose="020B0604020202020204" pitchFamily="34" charset="0"/>
                  <a:cs typeface="Arial" panose="020B0604020202020204" pitchFamily="34" charset="0"/>
                </a:rPr>
                <a:t>Filter out </a:t>
              </a:r>
              <a:r>
                <a:rPr lang="de-DE" dirty="0" err="1">
                  <a:latin typeface="Arial" panose="020B0604020202020204" pitchFamily="34" charset="0"/>
                  <a:cs typeface="Arial" panose="020B0604020202020204" pitchFamily="34" charset="0"/>
                </a:rPr>
                <a:t>weaker</a:t>
              </a:r>
              <a:r>
                <a:rPr lang="de-DE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e-DE" dirty="0" err="1">
                  <a:latin typeface="Arial" panose="020B0604020202020204" pitchFamily="34" charset="0"/>
                  <a:cs typeface="Arial" panose="020B0604020202020204" pitchFamily="34" charset="0"/>
                </a:rPr>
                <a:t>ideas</a:t>
              </a:r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Invest to enable multi-market reach</a:t>
              </a:r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8" name="Textfeld 117">
              <a:extLst>
                <a:ext uri="{FF2B5EF4-FFF2-40B4-BE49-F238E27FC236}">
                  <a16:creationId xmlns:a16="http://schemas.microsoft.com/office/drawing/2014/main" id="{23661222-9F79-4198-FC93-7B5A83486AE5}"/>
                </a:ext>
              </a:extLst>
            </p:cNvPr>
            <p:cNvSpPr txBox="1"/>
            <p:nvPr/>
          </p:nvSpPr>
          <p:spPr>
            <a:xfrm>
              <a:off x="12802632" y="7867474"/>
              <a:ext cx="283882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Arial" panose="020B0604020202020204" pitchFamily="34" charset="0"/>
                  <a:cs typeface="Arial" panose="020B0604020202020204" pitchFamily="34" charset="0"/>
                </a:rPr>
                <a:t>Achieve excellence in execution and consumer engagement</a:t>
              </a:r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129" name="Verbinder: gewinkelt 128">
            <a:extLst>
              <a:ext uri="{FF2B5EF4-FFF2-40B4-BE49-F238E27FC236}">
                <a16:creationId xmlns:a16="http://schemas.microsoft.com/office/drawing/2014/main" id="{5CEFE331-CED0-4ED6-DDB2-B124C1981B66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9307722" y="-1245322"/>
            <a:ext cx="5867" cy="15480000"/>
          </a:xfrm>
          <a:prstGeom prst="bentConnector3">
            <a:avLst>
              <a:gd name="adj1" fmla="val -46314028"/>
            </a:avLst>
          </a:prstGeom>
          <a:ln>
            <a:solidFill>
              <a:srgbClr val="4F81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feld 133">
            <a:extLst>
              <a:ext uri="{FF2B5EF4-FFF2-40B4-BE49-F238E27FC236}">
                <a16:creationId xmlns:a16="http://schemas.microsoft.com/office/drawing/2014/main" id="{8BDE5D3E-4980-A324-5CC1-1DE441FFF001}"/>
              </a:ext>
            </a:extLst>
          </p:cNvPr>
          <p:cNvSpPr txBox="1"/>
          <p:nvPr/>
        </p:nvSpPr>
        <p:spPr>
          <a:xfrm>
            <a:off x="6234122" y="9004730"/>
            <a:ext cx="8458047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>
                <a:solidFill>
                  <a:srgbClr val="1D47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End-</a:t>
            </a:r>
            <a:r>
              <a:rPr lang="de-DE" sz="2000" b="1" dirty="0" err="1">
                <a:solidFill>
                  <a:srgbClr val="1D47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sz="2000" b="1" dirty="0">
                <a:solidFill>
                  <a:srgbClr val="1D47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-end process </a:t>
            </a:r>
            <a:r>
              <a:rPr lang="de-DE" sz="2000" b="1" dirty="0" err="1">
                <a:solidFill>
                  <a:srgbClr val="1D47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de-DE" sz="2000" b="1" dirty="0">
                <a:solidFill>
                  <a:srgbClr val="1D47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b="1" dirty="0" err="1">
                <a:solidFill>
                  <a:srgbClr val="1D47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</a:t>
            </a:r>
            <a:r>
              <a:rPr lang="de-DE" sz="2000" b="1" dirty="0">
                <a:solidFill>
                  <a:srgbClr val="1D47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governance and </a:t>
            </a:r>
            <a:r>
              <a:rPr lang="de-DE" sz="2000" b="1" dirty="0" err="1">
                <a:solidFill>
                  <a:srgbClr val="1D47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</a:t>
            </a:r>
            <a:r>
              <a:rPr lang="de-DE" sz="2000" b="1" dirty="0">
                <a:solidFill>
                  <a:srgbClr val="1D47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000" b="1" dirty="0" err="1">
                <a:solidFill>
                  <a:srgbClr val="1D47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metrics</a:t>
            </a:r>
            <a:endParaRPr lang="de-DE" sz="2000" b="1" dirty="0">
              <a:solidFill>
                <a:srgbClr val="1D476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Gleichschenkliges Dreieck 135">
            <a:extLst>
              <a:ext uri="{FF2B5EF4-FFF2-40B4-BE49-F238E27FC236}">
                <a16:creationId xmlns:a16="http://schemas.microsoft.com/office/drawing/2014/main" id="{AAB93A27-3DEB-A05B-8F8E-88A5145D0E01}"/>
              </a:ext>
            </a:extLst>
          </p:cNvPr>
          <p:cNvSpPr/>
          <p:nvPr/>
        </p:nvSpPr>
        <p:spPr>
          <a:xfrm rot="5400000">
            <a:off x="4448263" y="2304188"/>
            <a:ext cx="432000" cy="396000"/>
          </a:xfrm>
          <a:prstGeom prst="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7" name="Gleichschenkliges Dreieck 136">
            <a:extLst>
              <a:ext uri="{FF2B5EF4-FFF2-40B4-BE49-F238E27FC236}">
                <a16:creationId xmlns:a16="http://schemas.microsoft.com/office/drawing/2014/main" id="{3BC1D53A-2ACE-D115-8AEB-515617BA3069}"/>
              </a:ext>
            </a:extLst>
          </p:cNvPr>
          <p:cNvSpPr/>
          <p:nvPr/>
        </p:nvSpPr>
        <p:spPr>
          <a:xfrm rot="5400000">
            <a:off x="8509614" y="2304188"/>
            <a:ext cx="432000" cy="396000"/>
          </a:xfrm>
          <a:prstGeom prst="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8" name="Gleichschenkliges Dreieck 137">
            <a:extLst>
              <a:ext uri="{FF2B5EF4-FFF2-40B4-BE49-F238E27FC236}">
                <a16:creationId xmlns:a16="http://schemas.microsoft.com/office/drawing/2014/main" id="{70328619-B6D3-3F5D-39E0-220CBEA82289}"/>
              </a:ext>
            </a:extLst>
          </p:cNvPr>
          <p:cNvSpPr/>
          <p:nvPr/>
        </p:nvSpPr>
        <p:spPr>
          <a:xfrm rot="5400000">
            <a:off x="12570966" y="2304188"/>
            <a:ext cx="432000" cy="396000"/>
          </a:xfrm>
          <a:prstGeom prst="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9" name="Textfeld 138">
            <a:extLst>
              <a:ext uri="{FF2B5EF4-FFF2-40B4-BE49-F238E27FC236}">
                <a16:creationId xmlns:a16="http://schemas.microsoft.com/office/drawing/2014/main" id="{DB600155-85A2-F8D8-2818-5C3B5FC4D228}"/>
              </a:ext>
            </a:extLst>
          </p:cNvPr>
          <p:cNvSpPr txBox="1"/>
          <p:nvPr/>
        </p:nvSpPr>
        <p:spPr>
          <a:xfrm>
            <a:off x="715888" y="9665563"/>
            <a:ext cx="6666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i="1" dirty="0"/>
              <a:t>Note: </a:t>
            </a:r>
            <a:r>
              <a:rPr lang="de-DE" i="1" dirty="0" err="1"/>
              <a:t>based</a:t>
            </a:r>
            <a:r>
              <a:rPr lang="de-DE" i="1" dirty="0"/>
              <a:t> on Nestlé </a:t>
            </a:r>
            <a:r>
              <a:rPr lang="de-DE" i="1" dirty="0" err="1"/>
              <a:t>innovation</a:t>
            </a:r>
            <a:r>
              <a:rPr lang="de-DE" i="1" dirty="0"/>
              <a:t> process, </a:t>
            </a:r>
            <a:r>
              <a:rPr lang="de-DE" i="1" dirty="0" err="1"/>
              <a:t>as</a:t>
            </a:r>
            <a:r>
              <a:rPr lang="de-DE" i="1" dirty="0"/>
              <a:t> </a:t>
            </a:r>
            <a:r>
              <a:rPr lang="de-DE" i="1" dirty="0" err="1"/>
              <a:t>presented</a:t>
            </a:r>
            <a:r>
              <a:rPr lang="de-DE" i="1" dirty="0"/>
              <a:t> on CMD 2024</a:t>
            </a:r>
          </a:p>
        </p:txBody>
      </p:sp>
    </p:spTree>
    <p:extLst>
      <p:ext uri="{BB962C8B-B14F-4D97-AF65-F5344CB8AC3E}">
        <p14:creationId xmlns:p14="http://schemas.microsoft.com/office/powerpoint/2010/main" val="1605631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6BBCB39-B34C-D21F-A06B-15FFEEDAD8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40">
            <a:extLst>
              <a:ext uri="{FF2B5EF4-FFF2-40B4-BE49-F238E27FC236}">
                <a16:creationId xmlns:a16="http://schemas.microsoft.com/office/drawing/2014/main" id="{937C44BF-98C6-904C-573A-B839C9E5963B}"/>
              </a:ext>
            </a:extLst>
          </p:cNvPr>
          <p:cNvSpPr txBox="1"/>
          <p:nvPr/>
        </p:nvSpPr>
        <p:spPr>
          <a:xfrm>
            <a:off x="712371" y="393555"/>
            <a:ext cx="14153084" cy="6771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Innovation End-to-End Process</a:t>
            </a:r>
          </a:p>
        </p:txBody>
      </p:sp>
      <p:sp>
        <p:nvSpPr>
          <p:cNvPr id="53" name="TextBox 53">
            <a:extLst>
              <a:ext uri="{FF2B5EF4-FFF2-40B4-BE49-F238E27FC236}">
                <a16:creationId xmlns:a16="http://schemas.microsoft.com/office/drawing/2014/main" id="{D646B128-E4AC-7D2C-1E02-30D4B3A39357}"/>
              </a:ext>
            </a:extLst>
          </p:cNvPr>
          <p:cNvSpPr txBox="1"/>
          <p:nvPr/>
        </p:nvSpPr>
        <p:spPr>
          <a:xfrm>
            <a:off x="712371" y="1133607"/>
            <a:ext cx="15442029" cy="4234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363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99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Stage-Gate Process</a:t>
            </a:r>
            <a:endParaRPr kumimoji="0" lang="en-US" sz="2599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+mn-cs"/>
            </a:endParaRPr>
          </a:p>
        </p:txBody>
      </p:sp>
      <p:sp>
        <p:nvSpPr>
          <p:cNvPr id="54" name="Freeform 54">
            <a:extLst>
              <a:ext uri="{FF2B5EF4-FFF2-40B4-BE49-F238E27FC236}">
                <a16:creationId xmlns:a16="http://schemas.microsoft.com/office/drawing/2014/main" id="{9CF5EECF-015F-285C-3741-9429A028D69A}"/>
              </a:ext>
            </a:extLst>
          </p:cNvPr>
          <p:cNvSpPr/>
          <p:nvPr/>
        </p:nvSpPr>
        <p:spPr>
          <a:xfrm>
            <a:off x="16558324" y="473084"/>
            <a:ext cx="1080000" cy="1080000"/>
          </a:xfrm>
          <a:custGeom>
            <a:avLst/>
            <a:gdLst/>
            <a:ahLst/>
            <a:cxnLst/>
            <a:rect l="l" t="t" r="r" b="b"/>
            <a:pathLst>
              <a:path w="715269" h="715269">
                <a:moveTo>
                  <a:pt x="0" y="0"/>
                </a:moveTo>
                <a:lnTo>
                  <a:pt x="715269" y="0"/>
                </a:lnTo>
                <a:lnTo>
                  <a:pt x="715269" y="715268"/>
                </a:lnTo>
                <a:lnTo>
                  <a:pt x="0" y="715268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5" name="TextBox 55">
            <a:extLst>
              <a:ext uri="{FF2B5EF4-FFF2-40B4-BE49-F238E27FC236}">
                <a16:creationId xmlns:a16="http://schemas.microsoft.com/office/drawing/2014/main" id="{8D8C50D8-8433-F6B0-39C7-61E78C2BAC8B}"/>
              </a:ext>
            </a:extLst>
          </p:cNvPr>
          <p:cNvSpPr txBox="1"/>
          <p:nvPr/>
        </p:nvSpPr>
        <p:spPr>
          <a:xfrm>
            <a:off x="14133599" y="9602191"/>
            <a:ext cx="3498808" cy="4234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ts val="363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99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www.strategypunk.com</a:t>
            </a:r>
          </a:p>
        </p:txBody>
      </p:sp>
      <p:sp>
        <p:nvSpPr>
          <p:cNvPr id="139" name="Textfeld 138">
            <a:extLst>
              <a:ext uri="{FF2B5EF4-FFF2-40B4-BE49-F238E27FC236}">
                <a16:creationId xmlns:a16="http://schemas.microsoft.com/office/drawing/2014/main" id="{E5B8073F-4090-99A1-F135-5691A6050741}"/>
              </a:ext>
            </a:extLst>
          </p:cNvPr>
          <p:cNvSpPr txBox="1"/>
          <p:nvPr/>
        </p:nvSpPr>
        <p:spPr>
          <a:xfrm>
            <a:off x="715888" y="9665563"/>
            <a:ext cx="6666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Note: </a:t>
            </a:r>
            <a:r>
              <a:rPr kumimoji="0" lang="de-DE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based</a:t>
            </a:r>
            <a:r>
              <a:rPr kumimoji="0" lang="de-DE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on Nestlé </a:t>
            </a:r>
            <a:r>
              <a:rPr kumimoji="0" lang="de-DE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innovation</a:t>
            </a:r>
            <a:r>
              <a:rPr kumimoji="0" lang="de-DE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process, </a:t>
            </a:r>
            <a:r>
              <a:rPr kumimoji="0" lang="de-DE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</a:t>
            </a:r>
            <a:r>
              <a:rPr kumimoji="0" lang="de-DE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de-DE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presented</a:t>
            </a:r>
            <a:r>
              <a:rPr kumimoji="0" lang="de-DE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on CMD 2024</a:t>
            </a:r>
          </a:p>
        </p:txBody>
      </p:sp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322AC944-8E09-5031-04CE-2E6B2B438F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651541"/>
              </p:ext>
            </p:extLst>
          </p:nvPr>
        </p:nvGraphicFramePr>
        <p:xfrm>
          <a:off x="691267" y="2143501"/>
          <a:ext cx="16941140" cy="6886199"/>
        </p:xfrm>
        <a:graphic>
          <a:graphicData uri="http://schemas.openxmlformats.org/drawingml/2006/table">
            <a:tbl>
              <a:tblPr/>
              <a:tblGrid>
                <a:gridCol w="4235285">
                  <a:extLst>
                    <a:ext uri="{9D8B030D-6E8A-4147-A177-3AD203B41FA5}">
                      <a16:colId xmlns:a16="http://schemas.microsoft.com/office/drawing/2014/main" val="3379802668"/>
                    </a:ext>
                  </a:extLst>
                </a:gridCol>
                <a:gridCol w="4235285">
                  <a:extLst>
                    <a:ext uri="{9D8B030D-6E8A-4147-A177-3AD203B41FA5}">
                      <a16:colId xmlns:a16="http://schemas.microsoft.com/office/drawing/2014/main" val="927147546"/>
                    </a:ext>
                  </a:extLst>
                </a:gridCol>
                <a:gridCol w="4235285">
                  <a:extLst>
                    <a:ext uri="{9D8B030D-6E8A-4147-A177-3AD203B41FA5}">
                      <a16:colId xmlns:a16="http://schemas.microsoft.com/office/drawing/2014/main" val="1019612789"/>
                    </a:ext>
                  </a:extLst>
                </a:gridCol>
                <a:gridCol w="4235285">
                  <a:extLst>
                    <a:ext uri="{9D8B030D-6E8A-4147-A177-3AD203B41FA5}">
                      <a16:colId xmlns:a16="http://schemas.microsoft.com/office/drawing/2014/main" val="1153838601"/>
                    </a:ext>
                  </a:extLst>
                </a:gridCol>
              </a:tblGrid>
              <a:tr h="838199">
                <a:tc>
                  <a:txBody>
                    <a:bodyPr/>
                    <a:lstStyle/>
                    <a:p>
                      <a:r>
                        <a:rPr lang="de-DE" sz="2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Stage</a:t>
                      </a:r>
                    </a:p>
                  </a:txBody>
                  <a:tcPr marL="80821" marR="80821" marT="40410" marB="4041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476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1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Objective</a:t>
                      </a:r>
                      <a:endParaRPr lang="de-DE" sz="2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821" marR="80821" marT="40410" marB="4041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476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 </a:t>
                      </a:r>
                      <a:r>
                        <a:rPr lang="de-DE" sz="2000" b="1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Activities</a:t>
                      </a:r>
                      <a:endParaRPr lang="de-DE" sz="20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821" marR="80821" marT="40410" marB="4041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476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</a:t>
                      </a:r>
                      <a:r>
                        <a:rPr lang="de-DE" sz="2000" b="1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Fewer</a:t>
                      </a:r>
                      <a:r>
                        <a:rPr lang="de-DE" sz="2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Bigger, </a:t>
                      </a:r>
                      <a:r>
                        <a:rPr lang="de-DE" sz="2000" b="1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Better</a:t>
                      </a:r>
                      <a:r>
                        <a:rPr lang="de-DE" sz="2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” Focus</a:t>
                      </a:r>
                    </a:p>
                  </a:txBody>
                  <a:tcPr marL="80821" marR="80821" marT="40410" marB="4041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D47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937892"/>
                  </a:ext>
                </a:extLst>
              </a:tr>
              <a:tr h="1512000">
                <a:tc>
                  <a:txBody>
                    <a:bodyPr/>
                    <a:lstStyle/>
                    <a:p>
                      <a:r>
                        <a:rPr lang="de-DE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Trends &amp; Opportunities</a:t>
                      </a:r>
                    </a:p>
                  </a:txBody>
                  <a:tcPr marL="80821" marR="80821" marT="40410" marB="4041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DF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Identify</a:t>
                      </a:r>
                      <a:r>
                        <a:rPr lang="de-D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high-impact </a:t>
                      </a:r>
                      <a:r>
                        <a:rPr lang="de-DE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growth</a:t>
                      </a:r>
                      <a:r>
                        <a:rPr lang="de-D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areas</a:t>
                      </a:r>
                      <a:endParaRPr lang="de-DE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821" marR="80821" marT="40410" marB="4041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 analysis, consumer insights, trend mapping</a:t>
                      </a:r>
                    </a:p>
                  </a:txBody>
                  <a:tcPr marL="80821" marR="80821" marT="40410" marB="4041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Fewer</a:t>
                      </a:r>
                      <a:r>
                        <a:rPr lang="de-DE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de-D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Prioritize</a:t>
                      </a:r>
                      <a:r>
                        <a:rPr lang="de-D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strategic</a:t>
                      </a:r>
                      <a:r>
                        <a:rPr lang="de-D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bets</a:t>
                      </a:r>
                      <a:endParaRPr lang="de-DE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821" marR="80821" marT="40410" marB="4041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5771461"/>
                  </a:ext>
                </a:extLst>
              </a:tr>
              <a:tr h="1512000">
                <a:tc>
                  <a:txBody>
                    <a:bodyPr/>
                    <a:lstStyle/>
                    <a:p>
                      <a:r>
                        <a:rPr lang="de-DE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Exploration</a:t>
                      </a:r>
                    </a:p>
                  </a:txBody>
                  <a:tcPr marL="80821" marR="80821" marT="40410" marB="4041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DF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Refine and validate promising concepts</a:t>
                      </a:r>
                    </a:p>
                  </a:txBody>
                  <a:tcPr marL="80821" marR="80821" marT="40410" marB="4041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Concept testing, feasibility studies, prototypes</a:t>
                      </a:r>
                    </a:p>
                  </a:txBody>
                  <a:tcPr marL="80821" marR="80821" marT="40410" marB="4041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Fewer: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Filter out weaker ideas</a:t>
                      </a:r>
                    </a:p>
                  </a:txBody>
                  <a:tcPr marL="80821" marR="80821" marT="40410" marB="4041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21279"/>
                  </a:ext>
                </a:extLst>
              </a:tr>
              <a:tr h="1512000">
                <a:tc>
                  <a:txBody>
                    <a:bodyPr/>
                    <a:lstStyle/>
                    <a:p>
                      <a:r>
                        <a:rPr lang="de-DE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Development</a:t>
                      </a:r>
                    </a:p>
                  </a:txBody>
                  <a:tcPr marL="80821" marR="80821" marT="40410" marB="4041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DF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Build</a:t>
                      </a:r>
                      <a:r>
                        <a:rPr lang="de-D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scalable</a:t>
                      </a:r>
                      <a:r>
                        <a:rPr lang="de-D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de-DE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value-added</a:t>
                      </a:r>
                      <a:r>
                        <a:rPr lang="de-DE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solutions</a:t>
                      </a:r>
                      <a:endParaRPr lang="de-DE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821" marR="80821" marT="40410" marB="4041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Product formulation, packaging design, supply setup</a:t>
                      </a:r>
                    </a:p>
                  </a:txBody>
                  <a:tcPr marL="80821" marR="80821" marT="40410" marB="4041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Bigger: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Invest to enable multi-market reach</a:t>
                      </a:r>
                    </a:p>
                  </a:txBody>
                  <a:tcPr marL="80821" marR="80821" marT="40410" marB="4041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100397"/>
                  </a:ext>
                </a:extLst>
              </a:tr>
              <a:tr h="1512000">
                <a:tc>
                  <a:txBody>
                    <a:bodyPr/>
                    <a:lstStyle/>
                    <a:p>
                      <a:r>
                        <a:rPr lang="de-DE" sz="18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Deployment</a:t>
                      </a:r>
                      <a:r>
                        <a:rPr lang="de-DE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&amp; </a:t>
                      </a:r>
                      <a:r>
                        <a:rPr lang="de-DE" sz="18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Execution</a:t>
                      </a:r>
                      <a:endParaRPr lang="de-DE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0821" marR="80821" marT="40410" marB="4041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DF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Launch and optimize for maximum market impact</a:t>
                      </a:r>
                    </a:p>
                  </a:txBody>
                  <a:tcPr marL="80821" marR="80821" marT="40410" marB="4041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Marketing campaigns, distribution strategies, ongoing optimization</a:t>
                      </a:r>
                    </a:p>
                  </a:txBody>
                  <a:tcPr marL="80821" marR="80821" marT="40410" marB="4041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Better: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Achieve excellence in execution and consumer engagement</a:t>
                      </a:r>
                    </a:p>
                  </a:txBody>
                  <a:tcPr marL="80821" marR="80821" marT="40410" marB="4041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837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9527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193</Words>
  <Application>Microsoft Office PowerPoint</Application>
  <PresentationFormat>Benutzerdefiniert</PresentationFormat>
  <Paragraphs>43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Georgia</vt:lpstr>
      <vt:lpstr>Arial</vt:lpstr>
      <vt:lpstr>Calibri</vt:lpstr>
      <vt:lpstr>Office Theme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StrategyPunk.com - Innovation process</dc:title>
  <dc:creator>StrategyPunk.com</dc:creator>
  <cp:lastModifiedBy>Thomas Kriete</cp:lastModifiedBy>
  <cp:revision>38</cp:revision>
  <dcterms:created xsi:type="dcterms:W3CDTF">2006-08-16T00:00:00Z</dcterms:created>
  <dcterms:modified xsi:type="dcterms:W3CDTF">2024-12-08T17:10:55Z</dcterms:modified>
  <dc:identifier>DAFs1ugOQp4</dc:identifier>
</cp:coreProperties>
</file>