
<file path=[Content_Types].xml><?xml version="1.0" encoding="utf-8"?>
<Types xmlns="http://schemas.openxmlformats.org/package/2006/content-types">
  <Default Extension="bin" ContentType="image/unknown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92" r:id="rId2"/>
    <p:sldId id="294" r:id="rId3"/>
    <p:sldId id="295" r:id="rId4"/>
    <p:sldId id="296" r:id="rId5"/>
  </p:sldIdLst>
  <p:sldSz cx="18288000" cy="10287000"/>
  <p:notesSz cx="6858000" cy="9144000"/>
  <p:embeddedFontLst>
    <p:embeddedFont>
      <p:font typeface="Georgia" panose="02040502050405020303" pitchFamily="18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76A"/>
    <a:srgbClr val="4F81BD"/>
    <a:srgbClr val="C9DDFB"/>
    <a:srgbClr val="F2F2F2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06.10.2025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03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2DC2C-AA0A-A3FA-42A8-90C6C1B49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71929BA-4047-C91D-076B-FC2C06DCED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9D07FAC-9F6A-1E18-D437-202A6C3A3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6CA4AAC-31F7-05E0-CDDC-5D98D0E7A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667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B8D14-2AF9-3048-0017-8CE4C7A2D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7A6E522-7200-9603-8EB6-9AF59B1F34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76EED60-E95A-310F-1358-B7D4D81C6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175D05-E5FE-1DD1-2EB9-F010A06444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17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0E43F-9F74-EDF7-DCBB-C3B54DCC9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DD4FDDD-9046-D84A-D96D-A0B018EEE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B91567-9EF6-075B-B0FA-B5B5A3608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41FCE7-3760-E7C4-9DAC-E764D96AD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21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bin"/><Relationship Id="rId5" Type="http://schemas.openxmlformats.org/officeDocument/2006/relationships/image" Target="../media/image4.bin"/><Relationship Id="rId4" Type="http://schemas.openxmlformats.org/officeDocument/2006/relationships/image" Target="../media/image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in"/><Relationship Id="rId7" Type="http://schemas.openxmlformats.org/officeDocument/2006/relationships/image" Target="../media/image9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EA1A9-8D8E-9225-E395-6DAE590D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54">
            <a:extLst>
              <a:ext uri="{FF2B5EF4-FFF2-40B4-BE49-F238E27FC236}">
                <a16:creationId xmlns:a16="http://schemas.microsoft.com/office/drawing/2014/main" id="{0D9EC17A-4330-9F6F-FFB1-9EBC71A4039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70F00FF-DAFC-151E-21A9-55A4E7F3945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52" name="Text 0">
            <a:extLst>
              <a:ext uri="{FF2B5EF4-FFF2-40B4-BE49-F238E27FC236}">
                <a16:creationId xmlns:a16="http://schemas.microsoft.com/office/drawing/2014/main" id="{41DD1617-0A60-8A45-C702-9ED88385B819}"/>
              </a:ext>
            </a:extLst>
          </p:cNvPr>
          <p:cNvSpPr/>
          <p:nvPr/>
        </p:nvSpPr>
        <p:spPr>
          <a:xfrm>
            <a:off x="571501" y="467866"/>
            <a:ext cx="11921533" cy="124649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8100" dirty="0">
                <a:solidFill>
                  <a:srgbClr val="0A24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Sizing Framework</a:t>
            </a:r>
            <a:endParaRPr lang="en-US" sz="8100" dirty="0"/>
          </a:p>
        </p:txBody>
      </p:sp>
      <p:sp>
        <p:nvSpPr>
          <p:cNvPr id="56" name="Shape 1">
            <a:extLst>
              <a:ext uri="{FF2B5EF4-FFF2-40B4-BE49-F238E27FC236}">
                <a16:creationId xmlns:a16="http://schemas.microsoft.com/office/drawing/2014/main" id="{C12DD3C4-43D9-CB67-1388-7597E9F38890}"/>
              </a:ext>
            </a:extLst>
          </p:cNvPr>
          <p:cNvSpPr/>
          <p:nvPr/>
        </p:nvSpPr>
        <p:spPr>
          <a:xfrm flipV="1">
            <a:off x="571501" y="1897381"/>
            <a:ext cx="17060906" cy="45719"/>
          </a:xfrm>
          <a:prstGeom prst="rect">
            <a:avLst/>
          </a:prstGeom>
          <a:solidFill>
            <a:srgbClr val="0A2463"/>
          </a:solidFill>
          <a:ln/>
        </p:spPr>
      </p:sp>
      <p:sp>
        <p:nvSpPr>
          <p:cNvPr id="58" name="Text 2">
            <a:extLst>
              <a:ext uri="{FF2B5EF4-FFF2-40B4-BE49-F238E27FC236}">
                <a16:creationId xmlns:a16="http://schemas.microsoft.com/office/drawing/2014/main" id="{B6CF9C21-3E2D-B834-65C0-E8EB015D76F1}"/>
              </a:ext>
            </a:extLst>
          </p:cNvPr>
          <p:cNvSpPr/>
          <p:nvPr/>
        </p:nvSpPr>
        <p:spPr>
          <a:xfrm>
            <a:off x="571501" y="2781300"/>
            <a:ext cx="12077699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5400" dirty="0">
                <a:solidFill>
                  <a:srgbClr val="3E9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TAM, SAM, and SOM for Strategic Market Analysis</a:t>
            </a:r>
            <a:endParaRPr lang="en-US" sz="5400" dirty="0"/>
          </a:p>
        </p:txBody>
      </p:sp>
      <p:sp>
        <p:nvSpPr>
          <p:cNvPr id="59" name="Shape 3">
            <a:extLst>
              <a:ext uri="{FF2B5EF4-FFF2-40B4-BE49-F238E27FC236}">
                <a16:creationId xmlns:a16="http://schemas.microsoft.com/office/drawing/2014/main" id="{F45A4BBD-292A-2982-7CE3-5C3CC7803716}"/>
              </a:ext>
            </a:extLst>
          </p:cNvPr>
          <p:cNvSpPr/>
          <p:nvPr/>
        </p:nvSpPr>
        <p:spPr>
          <a:xfrm>
            <a:off x="13670344" y="5168705"/>
            <a:ext cx="2857500" cy="2857500"/>
          </a:xfrm>
          <a:prstGeom prst="rect">
            <a:avLst/>
          </a:prstGeom>
          <a:solidFill>
            <a:srgbClr val="8FB8DE">
              <a:alpha val="30000"/>
            </a:srgbClr>
          </a:solidFill>
          <a:ln/>
        </p:spPr>
      </p:sp>
      <p:sp>
        <p:nvSpPr>
          <p:cNvPr id="60" name="Shape 4">
            <a:extLst>
              <a:ext uri="{FF2B5EF4-FFF2-40B4-BE49-F238E27FC236}">
                <a16:creationId xmlns:a16="http://schemas.microsoft.com/office/drawing/2014/main" id="{B9C93AAB-4927-138F-BB33-DCF05DBBE9D7}"/>
              </a:ext>
            </a:extLst>
          </p:cNvPr>
          <p:cNvSpPr/>
          <p:nvPr/>
        </p:nvSpPr>
        <p:spPr>
          <a:xfrm>
            <a:off x="13670345" y="5168706"/>
            <a:ext cx="2143126" cy="2143126"/>
          </a:xfrm>
          <a:prstGeom prst="rect">
            <a:avLst/>
          </a:prstGeom>
          <a:solidFill>
            <a:srgbClr val="0A2463">
              <a:alpha val="20000"/>
            </a:srgbClr>
          </a:solidFill>
          <a:ln/>
        </p:spPr>
      </p:sp>
    </p:spTree>
    <p:extLst>
      <p:ext uri="{BB962C8B-B14F-4D97-AF65-F5344CB8AC3E}">
        <p14:creationId xmlns:p14="http://schemas.microsoft.com/office/powerpoint/2010/main" val="16056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B8D37-2093-54FF-89EC-76D08A8D9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659D198D-7EDA-D031-D7B7-C8E50E69B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0" name="TextBox 40">
            <a:extLst>
              <a:ext uri="{FF2B5EF4-FFF2-40B4-BE49-F238E27FC236}">
                <a16:creationId xmlns:a16="http://schemas.microsoft.com/office/drawing/2014/main" id="{D87EDA5F-33BF-30EE-35A4-A9679F13C921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Understanding Market Size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6926A20D-503C-35E2-693E-BCFFA7DBB250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The relationship between TAM, SAM, and SOM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884B557-E735-F7AB-6554-DCED022C5A8C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C42B79C5-31E4-0296-3155-737A47FAEAFA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9CD8F5CB-DA2A-F69A-363A-D345A049F3AE}"/>
              </a:ext>
            </a:extLst>
          </p:cNvPr>
          <p:cNvSpPr/>
          <p:nvPr/>
        </p:nvSpPr>
        <p:spPr>
          <a:xfrm>
            <a:off x="5057776" y="5279243"/>
            <a:ext cx="908903" cy="49244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200" dirty="0">
                <a:solidFill>
                  <a:srgbClr val="0A246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3200" dirty="0"/>
          </a:p>
        </p:txBody>
      </p:sp>
      <p:sp>
        <p:nvSpPr>
          <p:cNvPr id="5" name="Text 4">
            <a:extLst>
              <a:ext uri="{FF2B5EF4-FFF2-40B4-BE49-F238E27FC236}">
                <a16:creationId xmlns:a16="http://schemas.microsoft.com/office/drawing/2014/main" id="{239B6000-A6E5-2823-0605-B2E462DAA9E7}"/>
              </a:ext>
            </a:extLst>
          </p:cNvPr>
          <p:cNvSpPr/>
          <p:nvPr/>
        </p:nvSpPr>
        <p:spPr>
          <a:xfrm>
            <a:off x="5057777" y="5874400"/>
            <a:ext cx="1720625" cy="579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Available Market</a:t>
            </a:r>
            <a:endParaRPr lang="en-US" sz="1884" dirty="0"/>
          </a:p>
        </p:txBody>
      </p:sp>
      <p:sp>
        <p:nvSpPr>
          <p:cNvPr id="6" name="Text 5">
            <a:extLst>
              <a:ext uri="{FF2B5EF4-FFF2-40B4-BE49-F238E27FC236}">
                <a16:creationId xmlns:a16="http://schemas.microsoft.com/office/drawing/2014/main" id="{447BEC8C-BCB5-216D-929D-531CF6D98AB5}"/>
              </a:ext>
            </a:extLst>
          </p:cNvPr>
          <p:cNvSpPr/>
          <p:nvPr/>
        </p:nvSpPr>
        <p:spPr>
          <a:xfrm>
            <a:off x="5057776" y="6751075"/>
            <a:ext cx="163025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whole market</a:t>
            </a:r>
            <a:endParaRPr lang="en-US" sz="1674" dirty="0"/>
          </a:p>
        </p:txBody>
      </p:sp>
      <p:sp>
        <p:nvSpPr>
          <p:cNvPr id="7" name="Text 6">
            <a:extLst>
              <a:ext uri="{FF2B5EF4-FFF2-40B4-BE49-F238E27FC236}">
                <a16:creationId xmlns:a16="http://schemas.microsoft.com/office/drawing/2014/main" id="{BBFF0B8C-4448-B43A-7C0C-01AC41D69162}"/>
              </a:ext>
            </a:extLst>
          </p:cNvPr>
          <p:cNvSpPr/>
          <p:nvPr/>
        </p:nvSpPr>
        <p:spPr>
          <a:xfrm>
            <a:off x="7655318" y="5279243"/>
            <a:ext cx="886461" cy="49244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200" dirty="0">
                <a:solidFill>
                  <a:srgbClr val="3E92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3200" dirty="0"/>
          </a:p>
        </p:txBody>
      </p:sp>
      <p:sp>
        <p:nvSpPr>
          <p:cNvPr id="8" name="Text 7">
            <a:extLst>
              <a:ext uri="{FF2B5EF4-FFF2-40B4-BE49-F238E27FC236}">
                <a16:creationId xmlns:a16="http://schemas.microsoft.com/office/drawing/2014/main" id="{F33348BC-F6ED-9F82-6799-FE3A794249D9}"/>
              </a:ext>
            </a:extLst>
          </p:cNvPr>
          <p:cNvSpPr/>
          <p:nvPr/>
        </p:nvSpPr>
        <p:spPr>
          <a:xfrm>
            <a:off x="7635653" y="5874400"/>
            <a:ext cx="2571750" cy="579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Addressable Market</a:t>
            </a:r>
            <a:endParaRPr lang="en-US" sz="1884" dirty="0"/>
          </a:p>
        </p:txBody>
      </p:sp>
      <p:sp>
        <p:nvSpPr>
          <p:cNvPr id="9" name="Text 8">
            <a:extLst>
              <a:ext uri="{FF2B5EF4-FFF2-40B4-BE49-F238E27FC236}">
                <a16:creationId xmlns:a16="http://schemas.microsoft.com/office/drawing/2014/main" id="{9F55BE32-6A26-00B8-5D89-683D73022748}"/>
              </a:ext>
            </a:extLst>
          </p:cNvPr>
          <p:cNvSpPr/>
          <p:nvPr/>
        </p:nvSpPr>
        <p:spPr>
          <a:xfrm>
            <a:off x="7635653" y="6721522"/>
            <a:ext cx="3114673" cy="25763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 segment you target</a:t>
            </a:r>
            <a:endParaRPr lang="en-US" sz="1674" dirty="0"/>
          </a:p>
        </p:txBody>
      </p:sp>
      <p:sp>
        <p:nvSpPr>
          <p:cNvPr id="10" name="Text 9">
            <a:extLst>
              <a:ext uri="{FF2B5EF4-FFF2-40B4-BE49-F238E27FC236}">
                <a16:creationId xmlns:a16="http://schemas.microsoft.com/office/drawing/2014/main" id="{8794C517-B263-539F-EA40-9D893ACAD536}"/>
              </a:ext>
            </a:extLst>
          </p:cNvPr>
          <p:cNvSpPr/>
          <p:nvPr/>
        </p:nvSpPr>
        <p:spPr>
          <a:xfrm>
            <a:off x="11757355" y="5279243"/>
            <a:ext cx="916918" cy="492443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3200" dirty="0"/>
          </a:p>
        </p:txBody>
      </p:sp>
      <p:sp>
        <p:nvSpPr>
          <p:cNvPr id="11" name="Text 10">
            <a:extLst>
              <a:ext uri="{FF2B5EF4-FFF2-40B4-BE49-F238E27FC236}">
                <a16:creationId xmlns:a16="http://schemas.microsoft.com/office/drawing/2014/main" id="{B03089C4-C18A-5B5B-7214-FDD3676A9757}"/>
              </a:ext>
            </a:extLst>
          </p:cNvPr>
          <p:cNvSpPr/>
          <p:nvPr/>
        </p:nvSpPr>
        <p:spPr>
          <a:xfrm>
            <a:off x="11746291" y="5874400"/>
            <a:ext cx="1714500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Share of Market</a:t>
            </a:r>
            <a:endParaRPr lang="en-US" sz="1674" dirty="0"/>
          </a:p>
        </p:txBody>
      </p:sp>
    </p:spTree>
    <p:extLst>
      <p:ext uri="{BB962C8B-B14F-4D97-AF65-F5344CB8AC3E}">
        <p14:creationId xmlns:p14="http://schemas.microsoft.com/office/powerpoint/2010/main" val="106474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3AF0D-ACFF-F287-044D-43B1B0192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86E2E8AF-34DC-4600-1670-8497F0C97DB2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Understanding Market Size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EA09EA38-14A0-539D-3595-C0BD34EF8B75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The relationship between TAM, SAM, and SOM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9139D836-8D68-87FE-7015-79D6EF01BB0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51CF64D-13B6-26F1-BC27-6F4398E74583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30" name="Shape 3">
            <a:extLst>
              <a:ext uri="{FF2B5EF4-FFF2-40B4-BE49-F238E27FC236}">
                <a16:creationId xmlns:a16="http://schemas.microsoft.com/office/drawing/2014/main" id="{2B854CAC-B2D0-5326-B936-CE84A0A5BE67}"/>
              </a:ext>
            </a:extLst>
          </p:cNvPr>
          <p:cNvSpPr/>
          <p:nvPr/>
        </p:nvSpPr>
        <p:spPr>
          <a:xfrm>
            <a:off x="1828800" y="2576786"/>
            <a:ext cx="6922462" cy="1174222"/>
          </a:xfrm>
          <a:prstGeom prst="rect">
            <a:avLst/>
          </a:prstGeom>
          <a:solidFill>
            <a:srgbClr val="0A2463">
              <a:alpha val="80000"/>
            </a:srgbClr>
          </a:solidFill>
          <a:ln/>
        </p:spPr>
      </p:sp>
      <p:sp>
        <p:nvSpPr>
          <p:cNvPr id="31" name="Text 4">
            <a:extLst>
              <a:ext uri="{FF2B5EF4-FFF2-40B4-BE49-F238E27FC236}">
                <a16:creationId xmlns:a16="http://schemas.microsoft.com/office/drawing/2014/main" id="{C038F7A8-391C-ECD5-B6FE-BAC3A6FD3F3C}"/>
              </a:ext>
            </a:extLst>
          </p:cNvPr>
          <p:cNvSpPr/>
          <p:nvPr/>
        </p:nvSpPr>
        <p:spPr>
          <a:xfrm>
            <a:off x="4906299" y="2921522"/>
            <a:ext cx="1039900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FFFFFF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TAM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 1" descr="preencoded.png">
            <a:extLst>
              <a:ext uri="{FF2B5EF4-FFF2-40B4-BE49-F238E27FC236}">
                <a16:creationId xmlns:a16="http://schemas.microsoft.com/office/drawing/2014/main" id="{F07ECFD4-9E64-23D6-23A0-E45EA201A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5968" y="2952537"/>
            <a:ext cx="485546" cy="422720"/>
          </a:xfrm>
          <a:prstGeom prst="rect">
            <a:avLst/>
          </a:prstGeom>
        </p:spPr>
      </p:pic>
      <p:sp>
        <p:nvSpPr>
          <p:cNvPr id="33" name="Text 5">
            <a:extLst>
              <a:ext uri="{FF2B5EF4-FFF2-40B4-BE49-F238E27FC236}">
                <a16:creationId xmlns:a16="http://schemas.microsoft.com/office/drawing/2014/main" id="{9AF90DCB-0C51-5E30-9024-7250B98C72B8}"/>
              </a:ext>
            </a:extLst>
          </p:cNvPr>
          <p:cNvSpPr/>
          <p:nvPr/>
        </p:nvSpPr>
        <p:spPr>
          <a:xfrm>
            <a:off x="9144000" y="2508179"/>
            <a:ext cx="3360215" cy="41549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700" dirty="0">
                <a:solidFill>
                  <a:srgbClr val="0A2463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Total Available Market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6">
            <a:extLst>
              <a:ext uri="{FF2B5EF4-FFF2-40B4-BE49-F238E27FC236}">
                <a16:creationId xmlns:a16="http://schemas.microsoft.com/office/drawing/2014/main" id="{8E4BD00C-4BCC-81C8-1418-262D0A867EB9}"/>
              </a:ext>
            </a:extLst>
          </p:cNvPr>
          <p:cNvSpPr/>
          <p:nvPr/>
        </p:nvSpPr>
        <p:spPr>
          <a:xfrm>
            <a:off x="9155883" y="2944398"/>
            <a:ext cx="3462837" cy="579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The entire market demand for a product or service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9F753622-ABDA-927D-220E-1C75509022ED}"/>
              </a:ext>
            </a:extLst>
          </p:cNvPr>
          <p:cNvSpPr/>
          <p:nvPr/>
        </p:nvSpPr>
        <p:spPr>
          <a:xfrm>
            <a:off x="11449339" y="3568505"/>
            <a:ext cx="1774525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(the whole market)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8">
            <a:extLst>
              <a:ext uri="{FF2B5EF4-FFF2-40B4-BE49-F238E27FC236}">
                <a16:creationId xmlns:a16="http://schemas.microsoft.com/office/drawing/2014/main" id="{E5E5B62E-D2C8-FA36-A40B-CC28A9C9CEAE}"/>
              </a:ext>
            </a:extLst>
          </p:cNvPr>
          <p:cNvSpPr/>
          <p:nvPr/>
        </p:nvSpPr>
        <p:spPr>
          <a:xfrm>
            <a:off x="3177540" y="5066137"/>
            <a:ext cx="5573722" cy="1174222"/>
          </a:xfrm>
          <a:prstGeom prst="rect">
            <a:avLst/>
          </a:prstGeom>
          <a:solidFill>
            <a:srgbClr val="3E92CC">
              <a:alpha val="80000"/>
            </a:srgbClr>
          </a:solidFill>
          <a:ln/>
        </p:spPr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0C337314-4776-4F16-FEE1-F093C4619BAC}"/>
              </a:ext>
            </a:extLst>
          </p:cNvPr>
          <p:cNvSpPr/>
          <p:nvPr/>
        </p:nvSpPr>
        <p:spPr>
          <a:xfrm>
            <a:off x="5456700" y="5410873"/>
            <a:ext cx="1099660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FFFFFF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SAM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Image 2" descr="preencoded.png">
            <a:extLst>
              <a:ext uri="{FF2B5EF4-FFF2-40B4-BE49-F238E27FC236}">
                <a16:creationId xmlns:a16="http://schemas.microsoft.com/office/drawing/2014/main" id="{1CC0C030-2364-D5A9-5599-14B91DBFC3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1793" y="5441889"/>
            <a:ext cx="485546" cy="422720"/>
          </a:xfrm>
          <a:prstGeom prst="rect">
            <a:avLst/>
          </a:prstGeom>
        </p:spPr>
      </p:pic>
      <p:sp>
        <p:nvSpPr>
          <p:cNvPr id="39" name="Text 10">
            <a:extLst>
              <a:ext uri="{FF2B5EF4-FFF2-40B4-BE49-F238E27FC236}">
                <a16:creationId xmlns:a16="http://schemas.microsoft.com/office/drawing/2014/main" id="{5EDE06DF-358B-44BB-18C1-AAE6900F844C}"/>
              </a:ext>
            </a:extLst>
          </p:cNvPr>
          <p:cNvSpPr/>
          <p:nvPr/>
        </p:nvSpPr>
        <p:spPr>
          <a:xfrm>
            <a:off x="9186150" y="5010408"/>
            <a:ext cx="5201891" cy="41549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700" dirty="0">
                <a:solidFill>
                  <a:srgbClr val="3E92CC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Serviceable Addressable Market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11">
            <a:extLst>
              <a:ext uri="{FF2B5EF4-FFF2-40B4-BE49-F238E27FC236}">
                <a16:creationId xmlns:a16="http://schemas.microsoft.com/office/drawing/2014/main" id="{F660D863-A107-E313-3391-3C17723CAEFB}"/>
              </a:ext>
            </a:extLst>
          </p:cNvPr>
          <p:cNvSpPr/>
          <p:nvPr/>
        </p:nvSpPr>
        <p:spPr>
          <a:xfrm>
            <a:off x="9203155" y="5493059"/>
            <a:ext cx="3687013" cy="579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The segment of TAM that you can realistically target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12">
            <a:extLst>
              <a:ext uri="{FF2B5EF4-FFF2-40B4-BE49-F238E27FC236}">
                <a16:creationId xmlns:a16="http://schemas.microsoft.com/office/drawing/2014/main" id="{7F5F53BA-A82E-1048-8A89-51B262793CCA}"/>
              </a:ext>
            </a:extLst>
          </p:cNvPr>
          <p:cNvSpPr/>
          <p:nvPr/>
        </p:nvSpPr>
        <p:spPr>
          <a:xfrm>
            <a:off x="11449339" y="5982352"/>
            <a:ext cx="3045706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(the market segment you target)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Shape 13">
            <a:extLst>
              <a:ext uri="{FF2B5EF4-FFF2-40B4-BE49-F238E27FC236}">
                <a16:creationId xmlns:a16="http://schemas.microsoft.com/office/drawing/2014/main" id="{2F3CD718-D71F-2A99-C7D7-66F4294D6D73}"/>
              </a:ext>
            </a:extLst>
          </p:cNvPr>
          <p:cNvSpPr/>
          <p:nvPr/>
        </p:nvSpPr>
        <p:spPr>
          <a:xfrm>
            <a:off x="5813538" y="7446333"/>
            <a:ext cx="2937724" cy="1174222"/>
          </a:xfrm>
          <a:prstGeom prst="rect">
            <a:avLst/>
          </a:prstGeom>
          <a:solidFill>
            <a:srgbClr val="000000">
              <a:alpha val="80000"/>
            </a:srgbClr>
          </a:solidFill>
          <a:ln/>
        </p:spPr>
      </p:sp>
      <p:sp>
        <p:nvSpPr>
          <p:cNvPr id="44" name="Text 14">
            <a:extLst>
              <a:ext uri="{FF2B5EF4-FFF2-40B4-BE49-F238E27FC236}">
                <a16:creationId xmlns:a16="http://schemas.microsoft.com/office/drawing/2014/main" id="{F4799AF7-EFC5-8F4C-4A70-D4D31B71CF70}"/>
              </a:ext>
            </a:extLst>
          </p:cNvPr>
          <p:cNvSpPr/>
          <p:nvPr/>
        </p:nvSpPr>
        <p:spPr>
          <a:xfrm>
            <a:off x="6859970" y="7791071"/>
            <a:ext cx="1144544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FFFFFF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SOM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Image 3" descr="preencoded.png">
            <a:extLst>
              <a:ext uri="{FF2B5EF4-FFF2-40B4-BE49-F238E27FC236}">
                <a16:creationId xmlns:a16="http://schemas.microsoft.com/office/drawing/2014/main" id="{48C10C27-A3AF-8A1C-D649-436FD17233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5274" y="7822084"/>
            <a:ext cx="546240" cy="422720"/>
          </a:xfrm>
          <a:prstGeom prst="rect">
            <a:avLst/>
          </a:prstGeom>
        </p:spPr>
      </p:pic>
      <p:sp>
        <p:nvSpPr>
          <p:cNvPr id="46" name="Text 15">
            <a:extLst>
              <a:ext uri="{FF2B5EF4-FFF2-40B4-BE49-F238E27FC236}">
                <a16:creationId xmlns:a16="http://schemas.microsoft.com/office/drawing/2014/main" id="{E2A4BC63-BB0E-B150-269C-59C367B3532E}"/>
              </a:ext>
            </a:extLst>
          </p:cNvPr>
          <p:cNvSpPr/>
          <p:nvPr/>
        </p:nvSpPr>
        <p:spPr>
          <a:xfrm>
            <a:off x="9203155" y="7332478"/>
            <a:ext cx="6613093" cy="41549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Serviceable Obtainable Market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16">
            <a:extLst>
              <a:ext uri="{FF2B5EF4-FFF2-40B4-BE49-F238E27FC236}">
                <a16:creationId xmlns:a16="http://schemas.microsoft.com/office/drawing/2014/main" id="{03C184DD-56EB-5AAB-9993-4B094FC72380}"/>
              </a:ext>
            </a:extLst>
          </p:cNvPr>
          <p:cNvSpPr/>
          <p:nvPr/>
        </p:nvSpPr>
        <p:spPr>
          <a:xfrm>
            <a:off x="9203155" y="7821659"/>
            <a:ext cx="4817645" cy="579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The portion of SAM that you can realistically capture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17">
            <a:extLst>
              <a:ext uri="{FF2B5EF4-FFF2-40B4-BE49-F238E27FC236}">
                <a16:creationId xmlns:a16="http://schemas.microsoft.com/office/drawing/2014/main" id="{5510D1AC-35EB-0A43-49A1-07FF82C4BAC8}"/>
              </a:ext>
            </a:extLst>
          </p:cNvPr>
          <p:cNvSpPr/>
          <p:nvPr/>
        </p:nvSpPr>
        <p:spPr>
          <a:xfrm>
            <a:off x="11434099" y="8361088"/>
            <a:ext cx="2463816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(your share of the market)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80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A461A-D7A4-3C08-E3A1-158E0C45F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2BBE3EFB-51A0-6007-5650-1613DFA824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0" name="TextBox 40">
            <a:extLst>
              <a:ext uri="{FF2B5EF4-FFF2-40B4-BE49-F238E27FC236}">
                <a16:creationId xmlns:a16="http://schemas.microsoft.com/office/drawing/2014/main" id="{5DD0B5DE-ABA9-F535-91F4-156B9348B93C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TAM, SAM, SOM Explained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412838AF-BC31-E2E3-B92F-5CA06D285D99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Detailed breakdown of market sizing concepts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0DCA6F6-543F-336D-4178-FC060FCF39EB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CB516D94-7995-9391-2FE4-CAB2A51808F1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12" name="Shape 3">
            <a:extLst>
              <a:ext uri="{FF2B5EF4-FFF2-40B4-BE49-F238E27FC236}">
                <a16:creationId xmlns:a16="http://schemas.microsoft.com/office/drawing/2014/main" id="{36930127-3564-FD2E-25B0-0704CF2FE37E}"/>
              </a:ext>
            </a:extLst>
          </p:cNvPr>
          <p:cNvSpPr/>
          <p:nvPr/>
        </p:nvSpPr>
        <p:spPr>
          <a:xfrm>
            <a:off x="885826" y="3000376"/>
            <a:ext cx="571500" cy="571500"/>
          </a:xfrm>
          <a:prstGeom prst="ellipse">
            <a:avLst/>
          </a:prstGeom>
          <a:solidFill>
            <a:srgbClr val="0A2463"/>
          </a:solidFill>
          <a:ln/>
        </p:spPr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E12B70C8-1733-950A-FD12-53E50AE305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551" y="3086101"/>
            <a:ext cx="400050" cy="400050"/>
          </a:xfrm>
          <a:prstGeom prst="rect">
            <a:avLst/>
          </a:prstGeom>
        </p:spPr>
      </p:pic>
      <p:sp>
        <p:nvSpPr>
          <p:cNvPr id="14" name="Text 4">
            <a:extLst>
              <a:ext uri="{FF2B5EF4-FFF2-40B4-BE49-F238E27FC236}">
                <a16:creationId xmlns:a16="http://schemas.microsoft.com/office/drawing/2014/main" id="{7F1C14B6-04D0-09C8-F352-E50F206A30D4}"/>
              </a:ext>
            </a:extLst>
          </p:cNvPr>
          <p:cNvSpPr/>
          <p:nvPr/>
        </p:nvSpPr>
        <p:spPr>
          <a:xfrm>
            <a:off x="1600200" y="3043752"/>
            <a:ext cx="1057982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0A2463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TAM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82A1612B-3EE6-3069-4A70-52A8DDC2FF6D}"/>
              </a:ext>
            </a:extLst>
          </p:cNvPr>
          <p:cNvSpPr/>
          <p:nvPr/>
        </p:nvSpPr>
        <p:spPr>
          <a:xfrm>
            <a:off x="885827" y="3776944"/>
            <a:ext cx="2345579" cy="28995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Total Available Market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DD69D106-87FF-197A-55B4-9D20628C5556}"/>
              </a:ext>
            </a:extLst>
          </p:cNvPr>
          <p:cNvSpPr/>
          <p:nvPr/>
        </p:nvSpPr>
        <p:spPr>
          <a:xfrm>
            <a:off x="885826" y="4742532"/>
            <a:ext cx="4800600" cy="103053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The total market demand for a product or service. This represents the maximum potential market size if 100% market share was achieved with no restrictions.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7">
            <a:extLst>
              <a:ext uri="{FF2B5EF4-FFF2-40B4-BE49-F238E27FC236}">
                <a16:creationId xmlns:a16="http://schemas.microsoft.com/office/drawing/2014/main" id="{A39DF8CA-60EC-8074-2F45-9D7580398F87}"/>
              </a:ext>
            </a:extLst>
          </p:cNvPr>
          <p:cNvSpPr/>
          <p:nvPr/>
        </p:nvSpPr>
        <p:spPr>
          <a:xfrm>
            <a:off x="885826" y="6443434"/>
            <a:ext cx="95218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Example: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1C121C7B-FFFA-73EE-03EC-D882DC9C1795}"/>
              </a:ext>
            </a:extLst>
          </p:cNvPr>
          <p:cNvSpPr/>
          <p:nvPr/>
        </p:nvSpPr>
        <p:spPr>
          <a:xfrm>
            <a:off x="1902247" y="6443434"/>
            <a:ext cx="3176511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For a smartphone manufacturer,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9">
            <a:extLst>
              <a:ext uri="{FF2B5EF4-FFF2-40B4-BE49-F238E27FC236}">
                <a16:creationId xmlns:a16="http://schemas.microsoft.com/office/drawing/2014/main" id="{69D0EDB1-E1EA-6F39-E1F6-3E29C8EBE309}"/>
              </a:ext>
            </a:extLst>
          </p:cNvPr>
          <p:cNvSpPr/>
          <p:nvPr/>
        </p:nvSpPr>
        <p:spPr>
          <a:xfrm>
            <a:off x="885826" y="6786334"/>
            <a:ext cx="432182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TAM would be the global annual spending on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0">
            <a:extLst>
              <a:ext uri="{FF2B5EF4-FFF2-40B4-BE49-F238E27FC236}">
                <a16:creationId xmlns:a16="http://schemas.microsoft.com/office/drawing/2014/main" id="{52DB61D2-BDFD-5E9B-C18D-DDB9A985ECC1}"/>
              </a:ext>
            </a:extLst>
          </p:cNvPr>
          <p:cNvSpPr/>
          <p:nvPr/>
        </p:nvSpPr>
        <p:spPr>
          <a:xfrm>
            <a:off x="885826" y="7129234"/>
            <a:ext cx="163025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all smartphones.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1">
            <a:extLst>
              <a:ext uri="{FF2B5EF4-FFF2-40B4-BE49-F238E27FC236}">
                <a16:creationId xmlns:a16="http://schemas.microsoft.com/office/drawing/2014/main" id="{FD0516D4-25B0-04AC-BCC4-C2EF44ED5516}"/>
              </a:ext>
            </a:extLst>
          </p:cNvPr>
          <p:cNvSpPr/>
          <p:nvPr/>
        </p:nvSpPr>
        <p:spPr>
          <a:xfrm>
            <a:off x="885826" y="7686448"/>
            <a:ext cx="122790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Calculation: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12">
            <a:extLst>
              <a:ext uri="{FF2B5EF4-FFF2-40B4-BE49-F238E27FC236}">
                <a16:creationId xmlns:a16="http://schemas.microsoft.com/office/drawing/2014/main" id="{3D977BE1-2409-2968-CFCC-E29D7C7F1ACA}"/>
              </a:ext>
            </a:extLst>
          </p:cNvPr>
          <p:cNvSpPr/>
          <p:nvPr/>
        </p:nvSpPr>
        <p:spPr>
          <a:xfrm>
            <a:off x="2194025" y="7686448"/>
            <a:ext cx="2457019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Total number of potential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13">
            <a:extLst>
              <a:ext uri="{FF2B5EF4-FFF2-40B4-BE49-F238E27FC236}">
                <a16:creationId xmlns:a16="http://schemas.microsoft.com/office/drawing/2014/main" id="{9D34ED31-0074-13D7-1781-56F7D7958890}"/>
              </a:ext>
            </a:extLst>
          </p:cNvPr>
          <p:cNvSpPr/>
          <p:nvPr/>
        </p:nvSpPr>
        <p:spPr>
          <a:xfrm>
            <a:off x="885827" y="8029348"/>
            <a:ext cx="3974165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customers × Average annual revenue per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AFED4D81-DA7A-E149-9D05-BF9A781D5987}"/>
              </a:ext>
            </a:extLst>
          </p:cNvPr>
          <p:cNvSpPr/>
          <p:nvPr/>
        </p:nvSpPr>
        <p:spPr>
          <a:xfrm>
            <a:off x="885827" y="8372248"/>
            <a:ext cx="940963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customer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15">
            <a:extLst>
              <a:ext uri="{FF2B5EF4-FFF2-40B4-BE49-F238E27FC236}">
                <a16:creationId xmlns:a16="http://schemas.microsoft.com/office/drawing/2014/main" id="{88108E4F-8522-ED9E-BA75-C654688BB529}"/>
              </a:ext>
            </a:extLst>
          </p:cNvPr>
          <p:cNvSpPr/>
          <p:nvPr/>
        </p:nvSpPr>
        <p:spPr>
          <a:xfrm>
            <a:off x="6743700" y="3000376"/>
            <a:ext cx="571500" cy="571500"/>
          </a:xfrm>
          <a:prstGeom prst="ellipse">
            <a:avLst/>
          </a:prstGeom>
          <a:solidFill>
            <a:srgbClr val="3E92CC"/>
          </a:solidFill>
          <a:ln/>
        </p:spPr>
      </p:sp>
      <p:pic>
        <p:nvPicPr>
          <p:cNvPr id="26" name="Image 2" descr="preencoded.png">
            <a:extLst>
              <a:ext uri="{FF2B5EF4-FFF2-40B4-BE49-F238E27FC236}">
                <a16:creationId xmlns:a16="http://schemas.microsoft.com/office/drawing/2014/main" id="{D2E54700-8CD3-64DB-3A1A-F78155E88B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9427" y="3086101"/>
            <a:ext cx="400050" cy="400050"/>
          </a:xfrm>
          <a:prstGeom prst="rect">
            <a:avLst/>
          </a:prstGeom>
        </p:spPr>
      </p:pic>
      <p:sp>
        <p:nvSpPr>
          <p:cNvPr id="27" name="Text 16">
            <a:extLst>
              <a:ext uri="{FF2B5EF4-FFF2-40B4-BE49-F238E27FC236}">
                <a16:creationId xmlns:a16="http://schemas.microsoft.com/office/drawing/2014/main" id="{E376BE40-506E-1D3E-1AD0-75862D562CC4}"/>
              </a:ext>
            </a:extLst>
          </p:cNvPr>
          <p:cNvSpPr/>
          <p:nvPr/>
        </p:nvSpPr>
        <p:spPr>
          <a:xfrm>
            <a:off x="7458076" y="3043752"/>
            <a:ext cx="1099660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3E92CC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SAM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17">
            <a:extLst>
              <a:ext uri="{FF2B5EF4-FFF2-40B4-BE49-F238E27FC236}">
                <a16:creationId xmlns:a16="http://schemas.microsoft.com/office/drawing/2014/main" id="{D5682174-2B50-EFCC-05E3-112B7A512847}"/>
              </a:ext>
            </a:extLst>
          </p:cNvPr>
          <p:cNvSpPr/>
          <p:nvPr/>
        </p:nvSpPr>
        <p:spPr>
          <a:xfrm>
            <a:off x="6743701" y="3776944"/>
            <a:ext cx="3465179" cy="28995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Serviceable Addressable Market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18">
            <a:extLst>
              <a:ext uri="{FF2B5EF4-FFF2-40B4-BE49-F238E27FC236}">
                <a16:creationId xmlns:a16="http://schemas.microsoft.com/office/drawing/2014/main" id="{094B14B5-CB8C-CB00-4DE7-B19CFCAF45E0}"/>
              </a:ext>
            </a:extLst>
          </p:cNvPr>
          <p:cNvSpPr/>
          <p:nvPr/>
        </p:nvSpPr>
        <p:spPr>
          <a:xfrm>
            <a:off x="6743700" y="4871348"/>
            <a:ext cx="4800600" cy="7729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The segment of the TAM that is within your geographical reach and that you can realistically target with your product or service offering.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19">
            <a:extLst>
              <a:ext uri="{FF2B5EF4-FFF2-40B4-BE49-F238E27FC236}">
                <a16:creationId xmlns:a16="http://schemas.microsoft.com/office/drawing/2014/main" id="{9BC10159-AE68-A6FD-8434-BDE47100ADC3}"/>
              </a:ext>
            </a:extLst>
          </p:cNvPr>
          <p:cNvSpPr/>
          <p:nvPr/>
        </p:nvSpPr>
        <p:spPr>
          <a:xfrm>
            <a:off x="6743700" y="6443434"/>
            <a:ext cx="95218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Example: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0">
            <a:extLst>
              <a:ext uri="{FF2B5EF4-FFF2-40B4-BE49-F238E27FC236}">
                <a16:creationId xmlns:a16="http://schemas.microsoft.com/office/drawing/2014/main" id="{42A76252-8D6F-0849-9C38-CD2D1B299B00}"/>
              </a:ext>
            </a:extLst>
          </p:cNvPr>
          <p:cNvSpPr/>
          <p:nvPr/>
        </p:nvSpPr>
        <p:spPr>
          <a:xfrm>
            <a:off x="7760123" y="6443434"/>
            <a:ext cx="3176511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For a smartphone manufacturer,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21">
            <a:extLst>
              <a:ext uri="{FF2B5EF4-FFF2-40B4-BE49-F238E27FC236}">
                <a16:creationId xmlns:a16="http://schemas.microsoft.com/office/drawing/2014/main" id="{C98AA0D8-64E1-A37C-0122-B06E9242023D}"/>
              </a:ext>
            </a:extLst>
          </p:cNvPr>
          <p:cNvSpPr/>
          <p:nvPr/>
        </p:nvSpPr>
        <p:spPr>
          <a:xfrm>
            <a:off x="6743701" y="6786334"/>
            <a:ext cx="3844001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SAM might be the premium smartphone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22">
            <a:extLst>
              <a:ext uri="{FF2B5EF4-FFF2-40B4-BE49-F238E27FC236}">
                <a16:creationId xmlns:a16="http://schemas.microsoft.com/office/drawing/2014/main" id="{D1193547-7D03-96D7-A8C8-6474EADFABA8}"/>
              </a:ext>
            </a:extLst>
          </p:cNvPr>
          <p:cNvSpPr/>
          <p:nvPr/>
        </p:nvSpPr>
        <p:spPr>
          <a:xfrm>
            <a:off x="6743701" y="7129234"/>
            <a:ext cx="3818353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market in countries where they operate.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23">
            <a:extLst>
              <a:ext uri="{FF2B5EF4-FFF2-40B4-BE49-F238E27FC236}">
                <a16:creationId xmlns:a16="http://schemas.microsoft.com/office/drawing/2014/main" id="{195E888F-20E1-D07C-A931-2067EF448A2B}"/>
              </a:ext>
            </a:extLst>
          </p:cNvPr>
          <p:cNvSpPr/>
          <p:nvPr/>
        </p:nvSpPr>
        <p:spPr>
          <a:xfrm>
            <a:off x="6743700" y="7686448"/>
            <a:ext cx="122790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Calculation: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24">
            <a:extLst>
              <a:ext uri="{FF2B5EF4-FFF2-40B4-BE49-F238E27FC236}">
                <a16:creationId xmlns:a16="http://schemas.microsoft.com/office/drawing/2014/main" id="{E1B154D0-1274-0489-A6D0-E8B20ECDA2D8}"/>
              </a:ext>
            </a:extLst>
          </p:cNvPr>
          <p:cNvSpPr/>
          <p:nvPr/>
        </p:nvSpPr>
        <p:spPr>
          <a:xfrm>
            <a:off x="8051901" y="7686448"/>
            <a:ext cx="2999219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Number of customers in target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25">
            <a:extLst>
              <a:ext uri="{FF2B5EF4-FFF2-40B4-BE49-F238E27FC236}">
                <a16:creationId xmlns:a16="http://schemas.microsoft.com/office/drawing/2014/main" id="{6A067C93-5E31-A9BD-F2E7-9C8ADA287E7E}"/>
              </a:ext>
            </a:extLst>
          </p:cNvPr>
          <p:cNvSpPr/>
          <p:nvPr/>
        </p:nvSpPr>
        <p:spPr>
          <a:xfrm>
            <a:off x="6743700" y="8029348"/>
            <a:ext cx="380585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segment × Average annual revenue per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26">
            <a:extLst>
              <a:ext uri="{FF2B5EF4-FFF2-40B4-BE49-F238E27FC236}">
                <a16:creationId xmlns:a16="http://schemas.microsoft.com/office/drawing/2014/main" id="{7846BB09-510F-E0CA-F8DE-E63AB44BB1F6}"/>
              </a:ext>
            </a:extLst>
          </p:cNvPr>
          <p:cNvSpPr/>
          <p:nvPr/>
        </p:nvSpPr>
        <p:spPr>
          <a:xfrm>
            <a:off x="6743701" y="8372248"/>
            <a:ext cx="2462213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customer in that segment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27">
            <a:extLst>
              <a:ext uri="{FF2B5EF4-FFF2-40B4-BE49-F238E27FC236}">
                <a16:creationId xmlns:a16="http://schemas.microsoft.com/office/drawing/2014/main" id="{FAE8A360-5224-F1BB-1D9E-ABB8AA168D84}"/>
              </a:ext>
            </a:extLst>
          </p:cNvPr>
          <p:cNvSpPr/>
          <p:nvPr/>
        </p:nvSpPr>
        <p:spPr>
          <a:xfrm>
            <a:off x="12601576" y="3000376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pic>
        <p:nvPicPr>
          <p:cNvPr id="39" name="Image 3" descr="preencoded.png">
            <a:extLst>
              <a:ext uri="{FF2B5EF4-FFF2-40B4-BE49-F238E27FC236}">
                <a16:creationId xmlns:a16="http://schemas.microsoft.com/office/drawing/2014/main" id="{5E032D16-A263-841F-239D-469E36FC0D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62296" y="3086101"/>
            <a:ext cx="450056" cy="400050"/>
          </a:xfrm>
          <a:prstGeom prst="rect">
            <a:avLst/>
          </a:prstGeom>
        </p:spPr>
      </p:pic>
      <p:sp>
        <p:nvSpPr>
          <p:cNvPr id="41" name="Text 28">
            <a:extLst>
              <a:ext uri="{FF2B5EF4-FFF2-40B4-BE49-F238E27FC236}">
                <a16:creationId xmlns:a16="http://schemas.microsoft.com/office/drawing/2014/main" id="{740C0F98-D85B-E5DA-B102-8A2482313D7C}"/>
              </a:ext>
            </a:extLst>
          </p:cNvPr>
          <p:cNvSpPr/>
          <p:nvPr/>
        </p:nvSpPr>
        <p:spPr>
          <a:xfrm>
            <a:off x="13315950" y="3043752"/>
            <a:ext cx="1144544" cy="4847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3150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 SOM </a:t>
            </a:r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29">
            <a:extLst>
              <a:ext uri="{FF2B5EF4-FFF2-40B4-BE49-F238E27FC236}">
                <a16:creationId xmlns:a16="http://schemas.microsoft.com/office/drawing/2014/main" id="{D34A315B-3206-1FA3-B70C-E82D8C7ED3B8}"/>
              </a:ext>
            </a:extLst>
          </p:cNvPr>
          <p:cNvSpPr/>
          <p:nvPr/>
        </p:nvSpPr>
        <p:spPr>
          <a:xfrm>
            <a:off x="12601576" y="3776944"/>
            <a:ext cx="3303790" cy="289951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88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Serviceable Obtainable Market</a:t>
            </a:r>
            <a:endParaRPr lang="en-US" sz="188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30">
            <a:extLst>
              <a:ext uri="{FF2B5EF4-FFF2-40B4-BE49-F238E27FC236}">
                <a16:creationId xmlns:a16="http://schemas.microsoft.com/office/drawing/2014/main" id="{02CEF0DA-CBAB-566C-9F00-71257B71C86E}"/>
              </a:ext>
            </a:extLst>
          </p:cNvPr>
          <p:cNvSpPr/>
          <p:nvPr/>
        </p:nvSpPr>
        <p:spPr>
          <a:xfrm>
            <a:off x="12601576" y="4742532"/>
            <a:ext cx="4800600" cy="103053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The portion of SAM that you can realistically capture in the short to medium term, considering your resources, competition, and go-to-market strategy.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31">
            <a:extLst>
              <a:ext uri="{FF2B5EF4-FFF2-40B4-BE49-F238E27FC236}">
                <a16:creationId xmlns:a16="http://schemas.microsoft.com/office/drawing/2014/main" id="{FE4C72EE-549E-4EF1-C306-A77709D0C1DE}"/>
              </a:ext>
            </a:extLst>
          </p:cNvPr>
          <p:cNvSpPr/>
          <p:nvPr/>
        </p:nvSpPr>
        <p:spPr>
          <a:xfrm>
            <a:off x="12601576" y="6443434"/>
            <a:ext cx="952184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Example: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32">
            <a:extLst>
              <a:ext uri="{FF2B5EF4-FFF2-40B4-BE49-F238E27FC236}">
                <a16:creationId xmlns:a16="http://schemas.microsoft.com/office/drawing/2014/main" id="{2BC4EE50-4766-7970-9329-49F88E3C8DD1}"/>
              </a:ext>
            </a:extLst>
          </p:cNvPr>
          <p:cNvSpPr/>
          <p:nvPr/>
        </p:nvSpPr>
        <p:spPr>
          <a:xfrm>
            <a:off x="13617997" y="6443434"/>
            <a:ext cx="3176511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For a smartphone manufacturer,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 33">
            <a:extLst>
              <a:ext uri="{FF2B5EF4-FFF2-40B4-BE49-F238E27FC236}">
                <a16:creationId xmlns:a16="http://schemas.microsoft.com/office/drawing/2014/main" id="{E3583372-2666-531B-4219-85C56723C746}"/>
              </a:ext>
            </a:extLst>
          </p:cNvPr>
          <p:cNvSpPr/>
          <p:nvPr/>
        </p:nvSpPr>
        <p:spPr>
          <a:xfrm>
            <a:off x="12601576" y="6786334"/>
            <a:ext cx="4340932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SOM might be their projected sales based on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34">
            <a:extLst>
              <a:ext uri="{FF2B5EF4-FFF2-40B4-BE49-F238E27FC236}">
                <a16:creationId xmlns:a16="http://schemas.microsoft.com/office/drawing/2014/main" id="{F52EFC53-B9AF-64CD-CFD7-DBF5F2406B03}"/>
              </a:ext>
            </a:extLst>
          </p:cNvPr>
          <p:cNvSpPr/>
          <p:nvPr/>
        </p:nvSpPr>
        <p:spPr>
          <a:xfrm>
            <a:off x="12601577" y="7129234"/>
            <a:ext cx="4255973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marketing budget, distribution channels, and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35">
            <a:extLst>
              <a:ext uri="{FF2B5EF4-FFF2-40B4-BE49-F238E27FC236}">
                <a16:creationId xmlns:a16="http://schemas.microsoft.com/office/drawing/2014/main" id="{6AF4FEB7-ECCC-1B3B-5DFF-FD1C052C03F2}"/>
              </a:ext>
            </a:extLst>
          </p:cNvPr>
          <p:cNvSpPr/>
          <p:nvPr/>
        </p:nvSpPr>
        <p:spPr>
          <a:xfrm>
            <a:off x="12601576" y="7472134"/>
            <a:ext cx="223619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i="1" dirty="0">
                <a:solidFill>
                  <a:srgbClr val="66666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competitive landscape.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36">
            <a:extLst>
              <a:ext uri="{FF2B5EF4-FFF2-40B4-BE49-F238E27FC236}">
                <a16:creationId xmlns:a16="http://schemas.microsoft.com/office/drawing/2014/main" id="{9995E224-874F-8C2E-23B1-680275163091}"/>
              </a:ext>
            </a:extLst>
          </p:cNvPr>
          <p:cNvSpPr/>
          <p:nvPr/>
        </p:nvSpPr>
        <p:spPr>
          <a:xfrm>
            <a:off x="12601576" y="8029348"/>
            <a:ext cx="122790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b="1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Calculation: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 37">
            <a:extLst>
              <a:ext uri="{FF2B5EF4-FFF2-40B4-BE49-F238E27FC236}">
                <a16:creationId xmlns:a16="http://schemas.microsoft.com/office/drawing/2014/main" id="{F89D3B28-38C4-2287-80BB-28B07D6D1451}"/>
              </a:ext>
            </a:extLst>
          </p:cNvPr>
          <p:cNvSpPr/>
          <p:nvPr/>
        </p:nvSpPr>
        <p:spPr>
          <a:xfrm>
            <a:off x="13909774" y="8029348"/>
            <a:ext cx="2380460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Estimated market share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 38">
            <a:extLst>
              <a:ext uri="{FF2B5EF4-FFF2-40B4-BE49-F238E27FC236}">
                <a16:creationId xmlns:a16="http://schemas.microsoft.com/office/drawing/2014/main" id="{85F2B994-65DA-3A1A-EC5B-C2DA612B55CD}"/>
              </a:ext>
            </a:extLst>
          </p:cNvPr>
          <p:cNvSpPr/>
          <p:nvPr/>
        </p:nvSpPr>
        <p:spPr>
          <a:xfrm>
            <a:off x="12601577" y="8372248"/>
            <a:ext cx="1837041" cy="25763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33333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percentage × SAM 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7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Office PowerPoint</Application>
  <PresentationFormat>Benutzerdefiniert</PresentationFormat>
  <Paragraphs>69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Calibri</vt:lpstr>
      <vt:lpstr>Arial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Market Sizing Framework</dc:title>
  <dc:creator>StrategyPunk.com</dc:creator>
  <cp:lastModifiedBy>Thomas Kriete</cp:lastModifiedBy>
  <cp:revision>42</cp:revision>
  <dcterms:created xsi:type="dcterms:W3CDTF">2006-08-16T00:00:00Z</dcterms:created>
  <dcterms:modified xsi:type="dcterms:W3CDTF">2025-10-06T19:36:58Z</dcterms:modified>
  <dc:identifier>DAFs1ugOQp4</dc:identifier>
</cp:coreProperties>
</file>